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Lst>
  <p:notesMasterIdLst>
    <p:notesMasterId r:id="rId25"/>
  </p:notesMasterIdLst>
  <p:sldIdLst>
    <p:sldId id="308" r:id="rId4"/>
    <p:sldId id="257" r:id="rId5"/>
    <p:sldId id="303" r:id="rId6"/>
    <p:sldId id="283" r:id="rId7"/>
    <p:sldId id="282" r:id="rId8"/>
    <p:sldId id="284" r:id="rId9"/>
    <p:sldId id="285" r:id="rId10"/>
    <p:sldId id="301" r:id="rId11"/>
    <p:sldId id="305" r:id="rId12"/>
    <p:sldId id="300" r:id="rId13"/>
    <p:sldId id="286" r:id="rId14"/>
    <p:sldId id="306" r:id="rId15"/>
    <p:sldId id="288" r:id="rId16"/>
    <p:sldId id="289" r:id="rId17"/>
    <p:sldId id="290" r:id="rId18"/>
    <p:sldId id="292" r:id="rId19"/>
    <p:sldId id="293" r:id="rId20"/>
    <p:sldId id="296" r:id="rId21"/>
    <p:sldId id="295" r:id="rId22"/>
    <p:sldId id="297" r:id="rId23"/>
    <p:sldId id="30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42975" autoAdjust="0"/>
  </p:normalViewPr>
  <p:slideViewPr>
    <p:cSldViewPr snapToGrid="0">
      <p:cViewPr>
        <p:scale>
          <a:sx n="50" d="100"/>
          <a:sy n="50" d="100"/>
        </p:scale>
        <p:origin x="-966" y="35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80483-FF2F-4BEE-A334-D72B4418F63D}"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0EE843F1-CA90-4D03-B2FB-6F5CF483C045}">
      <dgm:prSet/>
      <dgm:spPr/>
      <dgm:t>
        <a:bodyPr/>
        <a:lstStyle/>
        <a:p>
          <a:pPr rtl="0"/>
          <a:r>
            <a:rPr lang="en-US" dirty="0" smtClean="0"/>
            <a:t>Physical impairments</a:t>
          </a:r>
          <a:endParaRPr lang="en-US" dirty="0"/>
        </a:p>
      </dgm:t>
    </dgm:pt>
    <dgm:pt modelId="{F7AECF4E-3F11-4E4A-889D-56AD3837A84B}" type="parTrans" cxnId="{22B38987-2E8E-4945-B9BC-706C6752628B}">
      <dgm:prSet/>
      <dgm:spPr/>
      <dgm:t>
        <a:bodyPr/>
        <a:lstStyle/>
        <a:p>
          <a:endParaRPr lang="en-US"/>
        </a:p>
      </dgm:t>
    </dgm:pt>
    <dgm:pt modelId="{059556FC-D1F1-4FF5-BD9B-AD5AC2712ADB}" type="sibTrans" cxnId="{22B38987-2E8E-4945-B9BC-706C6752628B}">
      <dgm:prSet/>
      <dgm:spPr/>
      <dgm:t>
        <a:bodyPr/>
        <a:lstStyle/>
        <a:p>
          <a:endParaRPr lang="en-US"/>
        </a:p>
      </dgm:t>
    </dgm:pt>
    <dgm:pt modelId="{014FAF78-53D8-4298-B824-F4E55B784614}">
      <dgm:prSet/>
      <dgm:spPr/>
      <dgm:t>
        <a:bodyPr/>
        <a:lstStyle/>
        <a:p>
          <a:pPr rtl="0"/>
          <a:r>
            <a:rPr lang="en-US" dirty="0" smtClean="0"/>
            <a:t>Sensory impairments</a:t>
          </a:r>
          <a:endParaRPr lang="en-US" dirty="0"/>
        </a:p>
      </dgm:t>
    </dgm:pt>
    <dgm:pt modelId="{9B255C50-18FD-49D1-9B61-3671D752EDBF}" type="parTrans" cxnId="{1AF2734F-F1BA-4828-95CB-FE1454DC4D4E}">
      <dgm:prSet/>
      <dgm:spPr/>
      <dgm:t>
        <a:bodyPr/>
        <a:lstStyle/>
        <a:p>
          <a:endParaRPr lang="en-US"/>
        </a:p>
      </dgm:t>
    </dgm:pt>
    <dgm:pt modelId="{EB8F1ADF-FA7C-4CB8-A153-1037FE6B779F}" type="sibTrans" cxnId="{1AF2734F-F1BA-4828-95CB-FE1454DC4D4E}">
      <dgm:prSet/>
      <dgm:spPr/>
      <dgm:t>
        <a:bodyPr/>
        <a:lstStyle/>
        <a:p>
          <a:endParaRPr lang="en-US"/>
        </a:p>
      </dgm:t>
    </dgm:pt>
    <dgm:pt modelId="{DD0B27DC-D56E-4836-9FBF-B2BC30182977}">
      <dgm:prSet/>
      <dgm:spPr/>
      <dgm:t>
        <a:bodyPr/>
        <a:lstStyle/>
        <a:p>
          <a:pPr rtl="0"/>
          <a:r>
            <a:rPr lang="en-US" dirty="0" smtClean="0"/>
            <a:t>Intellectual impairments</a:t>
          </a:r>
          <a:endParaRPr lang="en-US" dirty="0"/>
        </a:p>
      </dgm:t>
    </dgm:pt>
    <dgm:pt modelId="{0D111023-1891-4D2F-BE5F-A48398279DB0}" type="parTrans" cxnId="{2A7226F5-1381-4669-B7A7-34880DE92586}">
      <dgm:prSet/>
      <dgm:spPr/>
      <dgm:t>
        <a:bodyPr/>
        <a:lstStyle/>
        <a:p>
          <a:endParaRPr lang="en-US"/>
        </a:p>
      </dgm:t>
    </dgm:pt>
    <dgm:pt modelId="{F5237293-08FA-4663-8192-4B4B1C3E729B}" type="sibTrans" cxnId="{2A7226F5-1381-4669-B7A7-34880DE92586}">
      <dgm:prSet/>
      <dgm:spPr/>
      <dgm:t>
        <a:bodyPr/>
        <a:lstStyle/>
        <a:p>
          <a:endParaRPr lang="en-US"/>
        </a:p>
      </dgm:t>
    </dgm:pt>
    <dgm:pt modelId="{5B015F2C-4C1A-4353-894C-ECABA03993D3}">
      <dgm:prSet/>
      <dgm:spPr/>
      <dgm:t>
        <a:bodyPr/>
        <a:lstStyle/>
        <a:p>
          <a:pPr rtl="0"/>
          <a:r>
            <a:rPr lang="en-US" dirty="0" smtClean="0"/>
            <a:t>Psychosocial </a:t>
          </a:r>
          <a:r>
            <a:rPr lang="en-US" dirty="0" err="1" smtClean="0"/>
            <a:t>Disabilies</a:t>
          </a:r>
          <a:endParaRPr lang="en-US" dirty="0"/>
        </a:p>
      </dgm:t>
    </dgm:pt>
    <dgm:pt modelId="{5FF17FEC-841F-4669-A2C9-5AEF14BF7650}" type="parTrans" cxnId="{8F460AD6-49A3-4AA1-91A2-E66F8E3C6C87}">
      <dgm:prSet/>
      <dgm:spPr/>
      <dgm:t>
        <a:bodyPr/>
        <a:lstStyle/>
        <a:p>
          <a:endParaRPr lang="en-US"/>
        </a:p>
      </dgm:t>
    </dgm:pt>
    <dgm:pt modelId="{C0B1E0CE-6562-49BF-A107-B0BEE982A635}" type="sibTrans" cxnId="{8F460AD6-49A3-4AA1-91A2-E66F8E3C6C87}">
      <dgm:prSet/>
      <dgm:spPr/>
      <dgm:t>
        <a:bodyPr/>
        <a:lstStyle/>
        <a:p>
          <a:endParaRPr lang="en-US"/>
        </a:p>
      </dgm:t>
    </dgm:pt>
    <dgm:pt modelId="{BF5BA433-9279-4EF3-989E-CC8325045051}" type="pres">
      <dgm:prSet presAssocID="{F0A80483-FF2F-4BEE-A334-D72B4418F63D}" presName="Name0" presStyleCnt="0">
        <dgm:presLayoutVars>
          <dgm:chMax val="7"/>
          <dgm:chPref val="7"/>
          <dgm:dir/>
        </dgm:presLayoutVars>
      </dgm:prSet>
      <dgm:spPr/>
      <dgm:t>
        <a:bodyPr/>
        <a:lstStyle/>
        <a:p>
          <a:endParaRPr lang="en-US"/>
        </a:p>
      </dgm:t>
    </dgm:pt>
    <dgm:pt modelId="{82804F45-860C-48D5-95AD-380825828C05}" type="pres">
      <dgm:prSet presAssocID="{F0A80483-FF2F-4BEE-A334-D72B4418F63D}" presName="Name1" presStyleCnt="0"/>
      <dgm:spPr/>
    </dgm:pt>
    <dgm:pt modelId="{B80F10DC-9A1C-4D22-8991-912F3AFB9E6C}" type="pres">
      <dgm:prSet presAssocID="{F0A80483-FF2F-4BEE-A334-D72B4418F63D}" presName="cycle" presStyleCnt="0"/>
      <dgm:spPr/>
    </dgm:pt>
    <dgm:pt modelId="{5B3CD4DD-D48A-4A78-B3DC-0BE27A0A8B76}" type="pres">
      <dgm:prSet presAssocID="{F0A80483-FF2F-4BEE-A334-D72B4418F63D}" presName="srcNode" presStyleLbl="node1" presStyleIdx="0" presStyleCnt="4"/>
      <dgm:spPr/>
    </dgm:pt>
    <dgm:pt modelId="{A0B9BAAC-34F4-4C36-9981-C0B9F670C29E}" type="pres">
      <dgm:prSet presAssocID="{F0A80483-FF2F-4BEE-A334-D72B4418F63D}" presName="conn" presStyleLbl="parChTrans1D2" presStyleIdx="0" presStyleCnt="1"/>
      <dgm:spPr/>
      <dgm:t>
        <a:bodyPr/>
        <a:lstStyle/>
        <a:p>
          <a:endParaRPr lang="en-US"/>
        </a:p>
      </dgm:t>
    </dgm:pt>
    <dgm:pt modelId="{653F4124-FE8F-4580-8613-3975D04F7B11}" type="pres">
      <dgm:prSet presAssocID="{F0A80483-FF2F-4BEE-A334-D72B4418F63D}" presName="extraNode" presStyleLbl="node1" presStyleIdx="0" presStyleCnt="4"/>
      <dgm:spPr/>
    </dgm:pt>
    <dgm:pt modelId="{1AEBB1B3-FD4F-453A-9668-948898E146F2}" type="pres">
      <dgm:prSet presAssocID="{F0A80483-FF2F-4BEE-A334-D72B4418F63D}" presName="dstNode" presStyleLbl="node1" presStyleIdx="0" presStyleCnt="4"/>
      <dgm:spPr/>
    </dgm:pt>
    <dgm:pt modelId="{7F8364C0-1B89-42A5-8AF7-3196031F2EDE}" type="pres">
      <dgm:prSet presAssocID="{0EE843F1-CA90-4D03-B2FB-6F5CF483C045}" presName="text_1" presStyleLbl="node1" presStyleIdx="0" presStyleCnt="4">
        <dgm:presLayoutVars>
          <dgm:bulletEnabled val="1"/>
        </dgm:presLayoutVars>
      </dgm:prSet>
      <dgm:spPr/>
      <dgm:t>
        <a:bodyPr/>
        <a:lstStyle/>
        <a:p>
          <a:endParaRPr lang="en-US"/>
        </a:p>
      </dgm:t>
    </dgm:pt>
    <dgm:pt modelId="{BD491572-AF6D-4B13-8F2B-FD99EF0EBCD8}" type="pres">
      <dgm:prSet presAssocID="{0EE843F1-CA90-4D03-B2FB-6F5CF483C045}" presName="accent_1" presStyleCnt="0"/>
      <dgm:spPr/>
    </dgm:pt>
    <dgm:pt modelId="{0AD39001-9BFD-4928-BF5D-4E019A457F03}" type="pres">
      <dgm:prSet presAssocID="{0EE843F1-CA90-4D03-B2FB-6F5CF483C045}" presName="accentRepeatNode" presStyleLbl="solidFgAcc1" presStyleIdx="0" presStyleCnt="4"/>
      <dgm:spPr/>
    </dgm:pt>
    <dgm:pt modelId="{10E63127-4DDA-4F61-9CA0-06EE6B60BFB2}" type="pres">
      <dgm:prSet presAssocID="{014FAF78-53D8-4298-B824-F4E55B784614}" presName="text_2" presStyleLbl="node1" presStyleIdx="1" presStyleCnt="4">
        <dgm:presLayoutVars>
          <dgm:bulletEnabled val="1"/>
        </dgm:presLayoutVars>
      </dgm:prSet>
      <dgm:spPr/>
      <dgm:t>
        <a:bodyPr/>
        <a:lstStyle/>
        <a:p>
          <a:endParaRPr lang="en-US"/>
        </a:p>
      </dgm:t>
    </dgm:pt>
    <dgm:pt modelId="{B20198B5-C4D4-4598-9B77-93325D34328F}" type="pres">
      <dgm:prSet presAssocID="{014FAF78-53D8-4298-B824-F4E55B784614}" presName="accent_2" presStyleCnt="0"/>
      <dgm:spPr/>
    </dgm:pt>
    <dgm:pt modelId="{5AAB8D67-04E9-4C47-8817-CE764D73996F}" type="pres">
      <dgm:prSet presAssocID="{014FAF78-53D8-4298-B824-F4E55B784614}" presName="accentRepeatNode" presStyleLbl="solidFgAcc1" presStyleIdx="1" presStyleCnt="4"/>
      <dgm:spPr/>
    </dgm:pt>
    <dgm:pt modelId="{156A3789-DDAD-4E62-AEB1-BAA5212E97C8}" type="pres">
      <dgm:prSet presAssocID="{DD0B27DC-D56E-4836-9FBF-B2BC30182977}" presName="text_3" presStyleLbl="node1" presStyleIdx="2" presStyleCnt="4">
        <dgm:presLayoutVars>
          <dgm:bulletEnabled val="1"/>
        </dgm:presLayoutVars>
      </dgm:prSet>
      <dgm:spPr/>
      <dgm:t>
        <a:bodyPr/>
        <a:lstStyle/>
        <a:p>
          <a:endParaRPr lang="en-US"/>
        </a:p>
      </dgm:t>
    </dgm:pt>
    <dgm:pt modelId="{BD17DBE8-E768-48C8-82F3-85656E9E5F59}" type="pres">
      <dgm:prSet presAssocID="{DD0B27DC-D56E-4836-9FBF-B2BC30182977}" presName="accent_3" presStyleCnt="0"/>
      <dgm:spPr/>
    </dgm:pt>
    <dgm:pt modelId="{DF227AD5-CF13-4563-865A-2B4D0CD93FCB}" type="pres">
      <dgm:prSet presAssocID="{DD0B27DC-D56E-4836-9FBF-B2BC30182977}" presName="accentRepeatNode" presStyleLbl="solidFgAcc1" presStyleIdx="2" presStyleCnt="4"/>
      <dgm:spPr/>
    </dgm:pt>
    <dgm:pt modelId="{CCB78015-F1FC-48E1-849E-021F566AD6E8}" type="pres">
      <dgm:prSet presAssocID="{5B015F2C-4C1A-4353-894C-ECABA03993D3}" presName="text_4" presStyleLbl="node1" presStyleIdx="3" presStyleCnt="4">
        <dgm:presLayoutVars>
          <dgm:bulletEnabled val="1"/>
        </dgm:presLayoutVars>
      </dgm:prSet>
      <dgm:spPr/>
      <dgm:t>
        <a:bodyPr/>
        <a:lstStyle/>
        <a:p>
          <a:endParaRPr lang="en-US"/>
        </a:p>
      </dgm:t>
    </dgm:pt>
    <dgm:pt modelId="{CD16FA3D-D396-4B55-A6A6-71D63CE42EFC}" type="pres">
      <dgm:prSet presAssocID="{5B015F2C-4C1A-4353-894C-ECABA03993D3}" presName="accent_4" presStyleCnt="0"/>
      <dgm:spPr/>
    </dgm:pt>
    <dgm:pt modelId="{8070F767-7871-4C3D-AE3C-BB4958497ACE}" type="pres">
      <dgm:prSet presAssocID="{5B015F2C-4C1A-4353-894C-ECABA03993D3}" presName="accentRepeatNode" presStyleLbl="solidFgAcc1" presStyleIdx="3" presStyleCnt="4"/>
      <dgm:spPr/>
    </dgm:pt>
  </dgm:ptLst>
  <dgm:cxnLst>
    <dgm:cxn modelId="{F33D4023-2B7A-4081-A565-DB1A77A37007}" type="presOf" srcId="{5B015F2C-4C1A-4353-894C-ECABA03993D3}" destId="{CCB78015-F1FC-48E1-849E-021F566AD6E8}" srcOrd="0" destOrd="0" presId="urn:microsoft.com/office/officeart/2008/layout/VerticalCurvedList"/>
    <dgm:cxn modelId="{EDDB2C7F-C8AA-466C-9F1A-A00863F75909}" type="presOf" srcId="{059556FC-D1F1-4FF5-BD9B-AD5AC2712ADB}" destId="{A0B9BAAC-34F4-4C36-9981-C0B9F670C29E}" srcOrd="0" destOrd="0" presId="urn:microsoft.com/office/officeart/2008/layout/VerticalCurvedList"/>
    <dgm:cxn modelId="{EBCEFEC5-923D-498A-ABF2-2F90C21D4484}" type="presOf" srcId="{DD0B27DC-D56E-4836-9FBF-B2BC30182977}" destId="{156A3789-DDAD-4E62-AEB1-BAA5212E97C8}" srcOrd="0" destOrd="0" presId="urn:microsoft.com/office/officeart/2008/layout/VerticalCurvedList"/>
    <dgm:cxn modelId="{2A7226F5-1381-4669-B7A7-34880DE92586}" srcId="{F0A80483-FF2F-4BEE-A334-D72B4418F63D}" destId="{DD0B27DC-D56E-4836-9FBF-B2BC30182977}" srcOrd="2" destOrd="0" parTransId="{0D111023-1891-4D2F-BE5F-A48398279DB0}" sibTransId="{F5237293-08FA-4663-8192-4B4B1C3E729B}"/>
    <dgm:cxn modelId="{1AF2734F-F1BA-4828-95CB-FE1454DC4D4E}" srcId="{F0A80483-FF2F-4BEE-A334-D72B4418F63D}" destId="{014FAF78-53D8-4298-B824-F4E55B784614}" srcOrd="1" destOrd="0" parTransId="{9B255C50-18FD-49D1-9B61-3671D752EDBF}" sibTransId="{EB8F1ADF-FA7C-4CB8-A153-1037FE6B779F}"/>
    <dgm:cxn modelId="{B30D5468-9058-4270-B25E-24978968F222}" type="presOf" srcId="{014FAF78-53D8-4298-B824-F4E55B784614}" destId="{10E63127-4DDA-4F61-9CA0-06EE6B60BFB2}" srcOrd="0" destOrd="0" presId="urn:microsoft.com/office/officeart/2008/layout/VerticalCurvedList"/>
    <dgm:cxn modelId="{22B38987-2E8E-4945-B9BC-706C6752628B}" srcId="{F0A80483-FF2F-4BEE-A334-D72B4418F63D}" destId="{0EE843F1-CA90-4D03-B2FB-6F5CF483C045}" srcOrd="0" destOrd="0" parTransId="{F7AECF4E-3F11-4E4A-889D-56AD3837A84B}" sibTransId="{059556FC-D1F1-4FF5-BD9B-AD5AC2712ADB}"/>
    <dgm:cxn modelId="{909080B0-C8E0-4B14-9996-FE741A648D49}" type="presOf" srcId="{0EE843F1-CA90-4D03-B2FB-6F5CF483C045}" destId="{7F8364C0-1B89-42A5-8AF7-3196031F2EDE}" srcOrd="0" destOrd="0" presId="urn:microsoft.com/office/officeart/2008/layout/VerticalCurvedList"/>
    <dgm:cxn modelId="{57ADDAAD-6DAE-4629-AB5D-1C60A14D05DF}" type="presOf" srcId="{F0A80483-FF2F-4BEE-A334-D72B4418F63D}" destId="{BF5BA433-9279-4EF3-989E-CC8325045051}" srcOrd="0" destOrd="0" presId="urn:microsoft.com/office/officeart/2008/layout/VerticalCurvedList"/>
    <dgm:cxn modelId="{8F460AD6-49A3-4AA1-91A2-E66F8E3C6C87}" srcId="{F0A80483-FF2F-4BEE-A334-D72B4418F63D}" destId="{5B015F2C-4C1A-4353-894C-ECABA03993D3}" srcOrd="3" destOrd="0" parTransId="{5FF17FEC-841F-4669-A2C9-5AEF14BF7650}" sibTransId="{C0B1E0CE-6562-49BF-A107-B0BEE982A635}"/>
    <dgm:cxn modelId="{75EFC005-3C7E-43CF-AB7F-B95E9B9469EA}" type="presParOf" srcId="{BF5BA433-9279-4EF3-989E-CC8325045051}" destId="{82804F45-860C-48D5-95AD-380825828C05}" srcOrd="0" destOrd="0" presId="urn:microsoft.com/office/officeart/2008/layout/VerticalCurvedList"/>
    <dgm:cxn modelId="{3E4B0AB5-927E-4181-9AD2-88E91CBAC51F}" type="presParOf" srcId="{82804F45-860C-48D5-95AD-380825828C05}" destId="{B80F10DC-9A1C-4D22-8991-912F3AFB9E6C}" srcOrd="0" destOrd="0" presId="urn:microsoft.com/office/officeart/2008/layout/VerticalCurvedList"/>
    <dgm:cxn modelId="{47C481BF-A055-4FC2-A3C5-2B5460BD4F88}" type="presParOf" srcId="{B80F10DC-9A1C-4D22-8991-912F3AFB9E6C}" destId="{5B3CD4DD-D48A-4A78-B3DC-0BE27A0A8B76}" srcOrd="0" destOrd="0" presId="urn:microsoft.com/office/officeart/2008/layout/VerticalCurvedList"/>
    <dgm:cxn modelId="{5DAF86C2-98FD-468C-B6D1-7DDA66DFC6E5}" type="presParOf" srcId="{B80F10DC-9A1C-4D22-8991-912F3AFB9E6C}" destId="{A0B9BAAC-34F4-4C36-9981-C0B9F670C29E}" srcOrd="1" destOrd="0" presId="urn:microsoft.com/office/officeart/2008/layout/VerticalCurvedList"/>
    <dgm:cxn modelId="{61EC7F71-5AA3-45DF-BFA6-384215391D59}" type="presParOf" srcId="{B80F10DC-9A1C-4D22-8991-912F3AFB9E6C}" destId="{653F4124-FE8F-4580-8613-3975D04F7B11}" srcOrd="2" destOrd="0" presId="urn:microsoft.com/office/officeart/2008/layout/VerticalCurvedList"/>
    <dgm:cxn modelId="{BF9155EF-DAB8-4AE4-97BE-B0795CDCC3F9}" type="presParOf" srcId="{B80F10DC-9A1C-4D22-8991-912F3AFB9E6C}" destId="{1AEBB1B3-FD4F-453A-9668-948898E146F2}" srcOrd="3" destOrd="0" presId="urn:microsoft.com/office/officeart/2008/layout/VerticalCurvedList"/>
    <dgm:cxn modelId="{DA1C823D-1D30-4C97-B5D8-5685D7995CC7}" type="presParOf" srcId="{82804F45-860C-48D5-95AD-380825828C05}" destId="{7F8364C0-1B89-42A5-8AF7-3196031F2EDE}" srcOrd="1" destOrd="0" presId="urn:microsoft.com/office/officeart/2008/layout/VerticalCurvedList"/>
    <dgm:cxn modelId="{AD405B9A-B0B7-4FF6-953C-1A7AFC99A1F1}" type="presParOf" srcId="{82804F45-860C-48D5-95AD-380825828C05}" destId="{BD491572-AF6D-4B13-8F2B-FD99EF0EBCD8}" srcOrd="2" destOrd="0" presId="urn:microsoft.com/office/officeart/2008/layout/VerticalCurvedList"/>
    <dgm:cxn modelId="{455ADE38-C91E-4F6A-BB18-64841A2D5CB9}" type="presParOf" srcId="{BD491572-AF6D-4B13-8F2B-FD99EF0EBCD8}" destId="{0AD39001-9BFD-4928-BF5D-4E019A457F03}" srcOrd="0" destOrd="0" presId="urn:microsoft.com/office/officeart/2008/layout/VerticalCurvedList"/>
    <dgm:cxn modelId="{6A87814B-4214-46C1-B252-2A8CBFE75427}" type="presParOf" srcId="{82804F45-860C-48D5-95AD-380825828C05}" destId="{10E63127-4DDA-4F61-9CA0-06EE6B60BFB2}" srcOrd="3" destOrd="0" presId="urn:microsoft.com/office/officeart/2008/layout/VerticalCurvedList"/>
    <dgm:cxn modelId="{B5A998A7-C3C9-47F9-905D-69003676FB48}" type="presParOf" srcId="{82804F45-860C-48D5-95AD-380825828C05}" destId="{B20198B5-C4D4-4598-9B77-93325D34328F}" srcOrd="4" destOrd="0" presId="urn:microsoft.com/office/officeart/2008/layout/VerticalCurvedList"/>
    <dgm:cxn modelId="{B1F4175C-6854-470F-8EC1-86061D0BE5CC}" type="presParOf" srcId="{B20198B5-C4D4-4598-9B77-93325D34328F}" destId="{5AAB8D67-04E9-4C47-8817-CE764D73996F}" srcOrd="0" destOrd="0" presId="urn:microsoft.com/office/officeart/2008/layout/VerticalCurvedList"/>
    <dgm:cxn modelId="{45D85B5B-95EC-48EB-A5A6-6539126BB8C8}" type="presParOf" srcId="{82804F45-860C-48D5-95AD-380825828C05}" destId="{156A3789-DDAD-4E62-AEB1-BAA5212E97C8}" srcOrd="5" destOrd="0" presId="urn:microsoft.com/office/officeart/2008/layout/VerticalCurvedList"/>
    <dgm:cxn modelId="{DD12193E-EBB7-4D49-B805-C333CAE75A1F}" type="presParOf" srcId="{82804F45-860C-48D5-95AD-380825828C05}" destId="{BD17DBE8-E768-48C8-82F3-85656E9E5F59}" srcOrd="6" destOrd="0" presId="urn:microsoft.com/office/officeart/2008/layout/VerticalCurvedList"/>
    <dgm:cxn modelId="{B348B81B-CA7C-4E33-B85D-939012A85388}" type="presParOf" srcId="{BD17DBE8-E768-48C8-82F3-85656E9E5F59}" destId="{DF227AD5-CF13-4563-865A-2B4D0CD93FCB}" srcOrd="0" destOrd="0" presId="urn:microsoft.com/office/officeart/2008/layout/VerticalCurvedList"/>
    <dgm:cxn modelId="{36666119-0765-4618-B1D1-E17753F98277}" type="presParOf" srcId="{82804F45-860C-48D5-95AD-380825828C05}" destId="{CCB78015-F1FC-48E1-849E-021F566AD6E8}" srcOrd="7" destOrd="0" presId="urn:microsoft.com/office/officeart/2008/layout/VerticalCurvedList"/>
    <dgm:cxn modelId="{8D770623-1C00-4464-95B0-2F923C117D2F}" type="presParOf" srcId="{82804F45-860C-48D5-95AD-380825828C05}" destId="{CD16FA3D-D396-4B55-A6A6-71D63CE42EFC}" srcOrd="8" destOrd="0" presId="urn:microsoft.com/office/officeart/2008/layout/VerticalCurvedList"/>
    <dgm:cxn modelId="{44EEB0C6-D535-4350-9ADE-E354F6F453A8}" type="presParOf" srcId="{CD16FA3D-D396-4B55-A6A6-71D63CE42EFC}" destId="{8070F767-7871-4C3D-AE3C-BB4958497ACE}"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D51BDF-D4F8-41A0-8B3B-65AB1193BBDB}" type="doc">
      <dgm:prSet loTypeId="urn:microsoft.com/office/officeart/2005/8/layout/process1" loCatId="process" qsTypeId="urn:microsoft.com/office/officeart/2005/8/quickstyle/simple1" qsCatId="simple" csTypeId="urn:microsoft.com/office/officeart/2005/8/colors/colorful5" csCatId="colorful" phldr="1"/>
      <dgm:spPr/>
      <dgm:t>
        <a:bodyPr/>
        <a:lstStyle/>
        <a:p>
          <a:endParaRPr lang="en-US"/>
        </a:p>
      </dgm:t>
    </dgm:pt>
    <dgm:pt modelId="{18B13668-DC0E-4A12-B677-67AC0B0C66C9}">
      <dgm:prSet/>
      <dgm:spPr/>
      <dgm:t>
        <a:bodyPr/>
        <a:lstStyle/>
        <a:p>
          <a:pPr rtl="0"/>
          <a:r>
            <a:rPr lang="en-US" smtClean="0"/>
            <a:t>Communication Skills</a:t>
          </a:r>
          <a:endParaRPr lang="en-US"/>
        </a:p>
      </dgm:t>
    </dgm:pt>
    <dgm:pt modelId="{A9399A8A-00E0-4F0B-A8DB-FD2F7B6A8E32}" type="parTrans" cxnId="{B4AE62C4-FFA2-4CDC-A0D9-7A87F13FEA9C}">
      <dgm:prSet/>
      <dgm:spPr/>
      <dgm:t>
        <a:bodyPr/>
        <a:lstStyle/>
        <a:p>
          <a:endParaRPr lang="en-US"/>
        </a:p>
      </dgm:t>
    </dgm:pt>
    <dgm:pt modelId="{44E39639-430A-495D-8C90-C45DE503E7C8}" type="sibTrans" cxnId="{B4AE62C4-FFA2-4CDC-A0D9-7A87F13FEA9C}">
      <dgm:prSet/>
      <dgm:spPr/>
      <dgm:t>
        <a:bodyPr/>
        <a:lstStyle/>
        <a:p>
          <a:endParaRPr lang="en-US"/>
        </a:p>
      </dgm:t>
    </dgm:pt>
    <dgm:pt modelId="{DD11652A-3BAB-431E-9B7B-94A34206E56A}">
      <dgm:prSet/>
      <dgm:spPr/>
      <dgm:t>
        <a:bodyPr/>
        <a:lstStyle/>
        <a:p>
          <a:pPr rtl="0"/>
          <a:r>
            <a:rPr lang="en-US" smtClean="0"/>
            <a:t>Informed Consent</a:t>
          </a:r>
          <a:endParaRPr lang="en-US"/>
        </a:p>
      </dgm:t>
    </dgm:pt>
    <dgm:pt modelId="{5A3AB1A9-7A6F-4A67-AF3E-EAA07253B6E0}" type="parTrans" cxnId="{87955FBD-0836-44C9-A14E-F2C9F84B859D}">
      <dgm:prSet/>
      <dgm:spPr/>
      <dgm:t>
        <a:bodyPr/>
        <a:lstStyle/>
        <a:p>
          <a:endParaRPr lang="en-US"/>
        </a:p>
      </dgm:t>
    </dgm:pt>
    <dgm:pt modelId="{FAD30381-B9BC-454C-853C-762FBCCE7BFA}" type="sibTrans" cxnId="{87955FBD-0836-44C9-A14E-F2C9F84B859D}">
      <dgm:prSet/>
      <dgm:spPr/>
      <dgm:t>
        <a:bodyPr/>
        <a:lstStyle/>
        <a:p>
          <a:endParaRPr lang="en-US"/>
        </a:p>
      </dgm:t>
    </dgm:pt>
    <dgm:pt modelId="{DD26BFA5-2901-4FF3-82A2-57E244477E82}">
      <dgm:prSet/>
      <dgm:spPr/>
      <dgm:t>
        <a:bodyPr/>
        <a:lstStyle/>
        <a:p>
          <a:pPr rtl="0"/>
          <a:r>
            <a:rPr lang="en-US" smtClean="0"/>
            <a:t>Working with Caregivers</a:t>
          </a:r>
          <a:endParaRPr lang="en-US"/>
        </a:p>
      </dgm:t>
    </dgm:pt>
    <dgm:pt modelId="{B23EF7E6-F500-4681-9EAC-FB2AE7896536}" type="parTrans" cxnId="{E5B1F7BF-EDAB-4D2E-8711-8C706B204EEE}">
      <dgm:prSet/>
      <dgm:spPr/>
      <dgm:t>
        <a:bodyPr/>
        <a:lstStyle/>
        <a:p>
          <a:endParaRPr lang="en-US"/>
        </a:p>
      </dgm:t>
    </dgm:pt>
    <dgm:pt modelId="{99AFCFCB-C81F-4FC2-BC2F-FACBE55BE8A9}" type="sibTrans" cxnId="{E5B1F7BF-EDAB-4D2E-8711-8C706B204EEE}">
      <dgm:prSet/>
      <dgm:spPr/>
      <dgm:t>
        <a:bodyPr/>
        <a:lstStyle/>
        <a:p>
          <a:endParaRPr lang="en-US"/>
        </a:p>
      </dgm:t>
    </dgm:pt>
    <dgm:pt modelId="{F897DA23-CF20-4BA1-A1CE-D4C202ADD1E7}">
      <dgm:prSet/>
      <dgm:spPr/>
      <dgm:t>
        <a:bodyPr/>
        <a:lstStyle/>
        <a:p>
          <a:pPr rtl="0"/>
          <a:r>
            <a:rPr lang="en-US" dirty="0" smtClean="0"/>
            <a:t>Safety Planning </a:t>
          </a:r>
          <a:endParaRPr lang="en-US" dirty="0"/>
        </a:p>
      </dgm:t>
    </dgm:pt>
    <dgm:pt modelId="{F4C00236-C999-4FC2-B789-A2A8793D1A12}" type="parTrans" cxnId="{A01D0EDC-31EC-4699-88B4-F223852367B0}">
      <dgm:prSet/>
      <dgm:spPr/>
      <dgm:t>
        <a:bodyPr/>
        <a:lstStyle/>
        <a:p>
          <a:endParaRPr lang="en-US"/>
        </a:p>
      </dgm:t>
    </dgm:pt>
    <dgm:pt modelId="{1EC1E3A2-E9E6-4590-B994-C7CA15A355F6}" type="sibTrans" cxnId="{A01D0EDC-31EC-4699-88B4-F223852367B0}">
      <dgm:prSet/>
      <dgm:spPr/>
      <dgm:t>
        <a:bodyPr/>
        <a:lstStyle/>
        <a:p>
          <a:endParaRPr lang="en-US"/>
        </a:p>
      </dgm:t>
    </dgm:pt>
    <dgm:pt modelId="{E0C0A40B-307A-4EE4-B46D-6E5FA2CF34A6}" type="pres">
      <dgm:prSet presAssocID="{34D51BDF-D4F8-41A0-8B3B-65AB1193BBDB}" presName="Name0" presStyleCnt="0">
        <dgm:presLayoutVars>
          <dgm:dir/>
          <dgm:resizeHandles val="exact"/>
        </dgm:presLayoutVars>
      </dgm:prSet>
      <dgm:spPr/>
      <dgm:t>
        <a:bodyPr/>
        <a:lstStyle/>
        <a:p>
          <a:endParaRPr lang="en-US"/>
        </a:p>
      </dgm:t>
    </dgm:pt>
    <dgm:pt modelId="{2656A74C-B615-4EA9-BC1E-06058D84DE44}" type="pres">
      <dgm:prSet presAssocID="{18B13668-DC0E-4A12-B677-67AC0B0C66C9}" presName="node" presStyleLbl="node1" presStyleIdx="0" presStyleCnt="4">
        <dgm:presLayoutVars>
          <dgm:bulletEnabled val="1"/>
        </dgm:presLayoutVars>
      </dgm:prSet>
      <dgm:spPr/>
      <dgm:t>
        <a:bodyPr/>
        <a:lstStyle/>
        <a:p>
          <a:endParaRPr lang="en-US"/>
        </a:p>
      </dgm:t>
    </dgm:pt>
    <dgm:pt modelId="{7FA82A39-F491-4752-B8BE-73BB9FD93B3F}" type="pres">
      <dgm:prSet presAssocID="{44E39639-430A-495D-8C90-C45DE503E7C8}" presName="sibTrans" presStyleLbl="sibTrans2D1" presStyleIdx="0" presStyleCnt="3"/>
      <dgm:spPr/>
      <dgm:t>
        <a:bodyPr/>
        <a:lstStyle/>
        <a:p>
          <a:endParaRPr lang="en-US"/>
        </a:p>
      </dgm:t>
    </dgm:pt>
    <dgm:pt modelId="{613A837B-3D16-41FB-96F0-0E20F0F261AC}" type="pres">
      <dgm:prSet presAssocID="{44E39639-430A-495D-8C90-C45DE503E7C8}" presName="connectorText" presStyleLbl="sibTrans2D1" presStyleIdx="0" presStyleCnt="3"/>
      <dgm:spPr/>
      <dgm:t>
        <a:bodyPr/>
        <a:lstStyle/>
        <a:p>
          <a:endParaRPr lang="en-US"/>
        </a:p>
      </dgm:t>
    </dgm:pt>
    <dgm:pt modelId="{FB4286CF-4D61-478A-87D9-7634EEC0E00E}" type="pres">
      <dgm:prSet presAssocID="{DD11652A-3BAB-431E-9B7B-94A34206E56A}" presName="node" presStyleLbl="node1" presStyleIdx="1" presStyleCnt="4">
        <dgm:presLayoutVars>
          <dgm:bulletEnabled val="1"/>
        </dgm:presLayoutVars>
      </dgm:prSet>
      <dgm:spPr/>
      <dgm:t>
        <a:bodyPr/>
        <a:lstStyle/>
        <a:p>
          <a:endParaRPr lang="en-US"/>
        </a:p>
      </dgm:t>
    </dgm:pt>
    <dgm:pt modelId="{06FD2049-F600-44CA-BA94-D478B4530BC2}" type="pres">
      <dgm:prSet presAssocID="{FAD30381-B9BC-454C-853C-762FBCCE7BFA}" presName="sibTrans" presStyleLbl="sibTrans2D1" presStyleIdx="1" presStyleCnt="3"/>
      <dgm:spPr/>
      <dgm:t>
        <a:bodyPr/>
        <a:lstStyle/>
        <a:p>
          <a:endParaRPr lang="en-US"/>
        </a:p>
      </dgm:t>
    </dgm:pt>
    <dgm:pt modelId="{EF61CA31-E191-4073-856D-41B1CCF3C660}" type="pres">
      <dgm:prSet presAssocID="{FAD30381-B9BC-454C-853C-762FBCCE7BFA}" presName="connectorText" presStyleLbl="sibTrans2D1" presStyleIdx="1" presStyleCnt="3"/>
      <dgm:spPr/>
      <dgm:t>
        <a:bodyPr/>
        <a:lstStyle/>
        <a:p>
          <a:endParaRPr lang="en-US"/>
        </a:p>
      </dgm:t>
    </dgm:pt>
    <dgm:pt modelId="{C77BFB05-27AC-4AED-8C84-3BF93389FA38}" type="pres">
      <dgm:prSet presAssocID="{DD26BFA5-2901-4FF3-82A2-57E244477E82}" presName="node" presStyleLbl="node1" presStyleIdx="2" presStyleCnt="4">
        <dgm:presLayoutVars>
          <dgm:bulletEnabled val="1"/>
        </dgm:presLayoutVars>
      </dgm:prSet>
      <dgm:spPr/>
      <dgm:t>
        <a:bodyPr/>
        <a:lstStyle/>
        <a:p>
          <a:endParaRPr lang="en-US"/>
        </a:p>
      </dgm:t>
    </dgm:pt>
    <dgm:pt modelId="{046F4DCE-6861-4A22-9A12-9964F5CE8CFF}" type="pres">
      <dgm:prSet presAssocID="{99AFCFCB-C81F-4FC2-BC2F-FACBE55BE8A9}" presName="sibTrans" presStyleLbl="sibTrans2D1" presStyleIdx="2" presStyleCnt="3"/>
      <dgm:spPr/>
      <dgm:t>
        <a:bodyPr/>
        <a:lstStyle/>
        <a:p>
          <a:endParaRPr lang="en-US"/>
        </a:p>
      </dgm:t>
    </dgm:pt>
    <dgm:pt modelId="{CC4C5583-0FDB-46F0-A1F7-05B20A81CADC}" type="pres">
      <dgm:prSet presAssocID="{99AFCFCB-C81F-4FC2-BC2F-FACBE55BE8A9}" presName="connectorText" presStyleLbl="sibTrans2D1" presStyleIdx="2" presStyleCnt="3"/>
      <dgm:spPr/>
      <dgm:t>
        <a:bodyPr/>
        <a:lstStyle/>
        <a:p>
          <a:endParaRPr lang="en-US"/>
        </a:p>
      </dgm:t>
    </dgm:pt>
    <dgm:pt modelId="{B14D1718-5CBB-4184-B1A2-1AD46FF99DFE}" type="pres">
      <dgm:prSet presAssocID="{F897DA23-CF20-4BA1-A1CE-D4C202ADD1E7}" presName="node" presStyleLbl="node1" presStyleIdx="3" presStyleCnt="4">
        <dgm:presLayoutVars>
          <dgm:bulletEnabled val="1"/>
        </dgm:presLayoutVars>
      </dgm:prSet>
      <dgm:spPr/>
      <dgm:t>
        <a:bodyPr/>
        <a:lstStyle/>
        <a:p>
          <a:endParaRPr lang="en-US"/>
        </a:p>
      </dgm:t>
    </dgm:pt>
  </dgm:ptLst>
  <dgm:cxnLst>
    <dgm:cxn modelId="{F8BABA08-A605-4873-9E57-5F975CE9AB93}" type="presOf" srcId="{34D51BDF-D4F8-41A0-8B3B-65AB1193BBDB}" destId="{E0C0A40B-307A-4EE4-B46D-6E5FA2CF34A6}" srcOrd="0" destOrd="0" presId="urn:microsoft.com/office/officeart/2005/8/layout/process1"/>
    <dgm:cxn modelId="{B15A5F3D-7776-45BF-8DF6-F8E2ECEDDA31}" type="presOf" srcId="{99AFCFCB-C81F-4FC2-BC2F-FACBE55BE8A9}" destId="{046F4DCE-6861-4A22-9A12-9964F5CE8CFF}" srcOrd="0" destOrd="0" presId="urn:microsoft.com/office/officeart/2005/8/layout/process1"/>
    <dgm:cxn modelId="{A70759B0-F0A8-4F98-ADEB-5CBDC4ACA368}" type="presOf" srcId="{F897DA23-CF20-4BA1-A1CE-D4C202ADD1E7}" destId="{B14D1718-5CBB-4184-B1A2-1AD46FF99DFE}" srcOrd="0" destOrd="0" presId="urn:microsoft.com/office/officeart/2005/8/layout/process1"/>
    <dgm:cxn modelId="{1D628E87-7104-450B-80FA-BC3E66D6E2A1}" type="presOf" srcId="{18B13668-DC0E-4A12-B677-67AC0B0C66C9}" destId="{2656A74C-B615-4EA9-BC1E-06058D84DE44}" srcOrd="0" destOrd="0" presId="urn:microsoft.com/office/officeart/2005/8/layout/process1"/>
    <dgm:cxn modelId="{B4AE62C4-FFA2-4CDC-A0D9-7A87F13FEA9C}" srcId="{34D51BDF-D4F8-41A0-8B3B-65AB1193BBDB}" destId="{18B13668-DC0E-4A12-B677-67AC0B0C66C9}" srcOrd="0" destOrd="0" parTransId="{A9399A8A-00E0-4F0B-A8DB-FD2F7B6A8E32}" sibTransId="{44E39639-430A-495D-8C90-C45DE503E7C8}"/>
    <dgm:cxn modelId="{3A3163F7-5F69-49D3-BA8A-97710E615D64}" type="presOf" srcId="{44E39639-430A-495D-8C90-C45DE503E7C8}" destId="{7FA82A39-F491-4752-B8BE-73BB9FD93B3F}" srcOrd="0" destOrd="0" presId="urn:microsoft.com/office/officeart/2005/8/layout/process1"/>
    <dgm:cxn modelId="{242EA054-C4F4-44EE-918B-87542530ACD6}" type="presOf" srcId="{DD26BFA5-2901-4FF3-82A2-57E244477E82}" destId="{C77BFB05-27AC-4AED-8C84-3BF93389FA38}" srcOrd="0" destOrd="0" presId="urn:microsoft.com/office/officeart/2005/8/layout/process1"/>
    <dgm:cxn modelId="{09518D25-788F-4CB1-A58E-AA61678DA153}" type="presOf" srcId="{99AFCFCB-C81F-4FC2-BC2F-FACBE55BE8A9}" destId="{CC4C5583-0FDB-46F0-A1F7-05B20A81CADC}" srcOrd="1" destOrd="0" presId="urn:microsoft.com/office/officeart/2005/8/layout/process1"/>
    <dgm:cxn modelId="{1B63AA26-81B4-4460-84A3-26B9E9DDBDC8}" type="presOf" srcId="{FAD30381-B9BC-454C-853C-762FBCCE7BFA}" destId="{06FD2049-F600-44CA-BA94-D478B4530BC2}" srcOrd="0" destOrd="0" presId="urn:microsoft.com/office/officeart/2005/8/layout/process1"/>
    <dgm:cxn modelId="{73D5A525-5620-4503-890E-FE47E5AC5A34}" type="presOf" srcId="{FAD30381-B9BC-454C-853C-762FBCCE7BFA}" destId="{EF61CA31-E191-4073-856D-41B1CCF3C660}" srcOrd="1" destOrd="0" presId="urn:microsoft.com/office/officeart/2005/8/layout/process1"/>
    <dgm:cxn modelId="{CC1AF7DE-E289-459E-9ECC-16B27BAE1A67}" type="presOf" srcId="{DD11652A-3BAB-431E-9B7B-94A34206E56A}" destId="{FB4286CF-4D61-478A-87D9-7634EEC0E00E}" srcOrd="0" destOrd="0" presId="urn:microsoft.com/office/officeart/2005/8/layout/process1"/>
    <dgm:cxn modelId="{112E67EC-A58F-4935-9A12-54AC569EB228}" type="presOf" srcId="{44E39639-430A-495D-8C90-C45DE503E7C8}" destId="{613A837B-3D16-41FB-96F0-0E20F0F261AC}" srcOrd="1" destOrd="0" presId="urn:microsoft.com/office/officeart/2005/8/layout/process1"/>
    <dgm:cxn modelId="{87955FBD-0836-44C9-A14E-F2C9F84B859D}" srcId="{34D51BDF-D4F8-41A0-8B3B-65AB1193BBDB}" destId="{DD11652A-3BAB-431E-9B7B-94A34206E56A}" srcOrd="1" destOrd="0" parTransId="{5A3AB1A9-7A6F-4A67-AF3E-EAA07253B6E0}" sibTransId="{FAD30381-B9BC-454C-853C-762FBCCE7BFA}"/>
    <dgm:cxn modelId="{A01D0EDC-31EC-4699-88B4-F223852367B0}" srcId="{34D51BDF-D4F8-41A0-8B3B-65AB1193BBDB}" destId="{F897DA23-CF20-4BA1-A1CE-D4C202ADD1E7}" srcOrd="3" destOrd="0" parTransId="{F4C00236-C999-4FC2-B789-A2A8793D1A12}" sibTransId="{1EC1E3A2-E9E6-4590-B994-C7CA15A355F6}"/>
    <dgm:cxn modelId="{E5B1F7BF-EDAB-4D2E-8711-8C706B204EEE}" srcId="{34D51BDF-D4F8-41A0-8B3B-65AB1193BBDB}" destId="{DD26BFA5-2901-4FF3-82A2-57E244477E82}" srcOrd="2" destOrd="0" parTransId="{B23EF7E6-F500-4681-9EAC-FB2AE7896536}" sibTransId="{99AFCFCB-C81F-4FC2-BC2F-FACBE55BE8A9}"/>
    <dgm:cxn modelId="{D67F04D3-5E4B-4ECA-AAC7-24A188952DA0}" type="presParOf" srcId="{E0C0A40B-307A-4EE4-B46D-6E5FA2CF34A6}" destId="{2656A74C-B615-4EA9-BC1E-06058D84DE44}" srcOrd="0" destOrd="0" presId="urn:microsoft.com/office/officeart/2005/8/layout/process1"/>
    <dgm:cxn modelId="{3983EDD2-DA02-4403-B329-2CB9CECDAC57}" type="presParOf" srcId="{E0C0A40B-307A-4EE4-B46D-6E5FA2CF34A6}" destId="{7FA82A39-F491-4752-B8BE-73BB9FD93B3F}" srcOrd="1" destOrd="0" presId="urn:microsoft.com/office/officeart/2005/8/layout/process1"/>
    <dgm:cxn modelId="{30B682B2-8CF6-4582-BF8B-75526FFE4715}" type="presParOf" srcId="{7FA82A39-F491-4752-B8BE-73BB9FD93B3F}" destId="{613A837B-3D16-41FB-96F0-0E20F0F261AC}" srcOrd="0" destOrd="0" presId="urn:microsoft.com/office/officeart/2005/8/layout/process1"/>
    <dgm:cxn modelId="{02C13B17-13D6-4001-AB93-E45C026526F3}" type="presParOf" srcId="{E0C0A40B-307A-4EE4-B46D-6E5FA2CF34A6}" destId="{FB4286CF-4D61-478A-87D9-7634EEC0E00E}" srcOrd="2" destOrd="0" presId="urn:microsoft.com/office/officeart/2005/8/layout/process1"/>
    <dgm:cxn modelId="{3B9CCDC2-ADF3-4D06-B10C-4246E4A50F86}" type="presParOf" srcId="{E0C0A40B-307A-4EE4-B46D-6E5FA2CF34A6}" destId="{06FD2049-F600-44CA-BA94-D478B4530BC2}" srcOrd="3" destOrd="0" presId="urn:microsoft.com/office/officeart/2005/8/layout/process1"/>
    <dgm:cxn modelId="{2AED9997-24FD-4E14-85EA-E75610A27B5E}" type="presParOf" srcId="{06FD2049-F600-44CA-BA94-D478B4530BC2}" destId="{EF61CA31-E191-4073-856D-41B1CCF3C660}" srcOrd="0" destOrd="0" presId="urn:microsoft.com/office/officeart/2005/8/layout/process1"/>
    <dgm:cxn modelId="{996777FF-6E94-457A-893B-191F8D1E3479}" type="presParOf" srcId="{E0C0A40B-307A-4EE4-B46D-6E5FA2CF34A6}" destId="{C77BFB05-27AC-4AED-8C84-3BF93389FA38}" srcOrd="4" destOrd="0" presId="urn:microsoft.com/office/officeart/2005/8/layout/process1"/>
    <dgm:cxn modelId="{66102537-36D4-4FF9-BF38-9FAB4673D9D8}" type="presParOf" srcId="{E0C0A40B-307A-4EE4-B46D-6E5FA2CF34A6}" destId="{046F4DCE-6861-4A22-9A12-9964F5CE8CFF}" srcOrd="5" destOrd="0" presId="urn:microsoft.com/office/officeart/2005/8/layout/process1"/>
    <dgm:cxn modelId="{144DABF5-17E1-4C0B-AC90-DDCE7DA6884C}" type="presParOf" srcId="{046F4DCE-6861-4A22-9A12-9964F5CE8CFF}" destId="{CC4C5583-0FDB-46F0-A1F7-05B20A81CADC}" srcOrd="0" destOrd="0" presId="urn:microsoft.com/office/officeart/2005/8/layout/process1"/>
    <dgm:cxn modelId="{0422509F-FE6A-42EE-AB0B-194208655A46}" type="presParOf" srcId="{E0C0A40B-307A-4EE4-B46D-6E5FA2CF34A6}" destId="{B14D1718-5CBB-4184-B1A2-1AD46FF99DFE}" srcOrd="6"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B9BAAC-34F4-4C36-9981-C0B9F670C29E}">
      <dsp:nvSpPr>
        <dsp:cNvPr id="0" name=""/>
        <dsp:cNvSpPr/>
      </dsp:nvSpPr>
      <dsp:spPr>
        <a:xfrm>
          <a:off x="-4547637" y="-697308"/>
          <a:ext cx="5417342" cy="5417342"/>
        </a:xfrm>
        <a:prstGeom prst="blockArc">
          <a:avLst>
            <a:gd name="adj1" fmla="val 18900000"/>
            <a:gd name="adj2" fmla="val 2700000"/>
            <a:gd name="adj3" fmla="val 399"/>
          </a:avLst>
        </a:pr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8364C0-1B89-42A5-8AF7-3196031F2EDE}">
      <dsp:nvSpPr>
        <dsp:cNvPr id="0" name=""/>
        <dsp:cNvSpPr/>
      </dsp:nvSpPr>
      <dsp:spPr>
        <a:xfrm>
          <a:off x="455546" y="309267"/>
          <a:ext cx="9210180" cy="618856"/>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1217" tIns="86360" rIns="86360" bIns="86360" numCol="1" spcCol="1270" anchor="ctr" anchorCtr="0">
          <a:noAutofit/>
        </a:bodyPr>
        <a:lstStyle/>
        <a:p>
          <a:pPr lvl="0" algn="l" defTabSz="1511300" rtl="0">
            <a:lnSpc>
              <a:spcPct val="90000"/>
            </a:lnSpc>
            <a:spcBef>
              <a:spcPct val="0"/>
            </a:spcBef>
            <a:spcAft>
              <a:spcPct val="35000"/>
            </a:spcAft>
          </a:pPr>
          <a:r>
            <a:rPr lang="en-US" sz="3400" kern="1200" dirty="0" smtClean="0"/>
            <a:t>Physical impairments</a:t>
          </a:r>
          <a:endParaRPr lang="en-US" sz="3400" kern="1200" dirty="0"/>
        </a:p>
      </dsp:txBody>
      <dsp:txXfrm>
        <a:off x="455546" y="309267"/>
        <a:ext cx="9210180" cy="618856"/>
      </dsp:txXfrm>
    </dsp:sp>
    <dsp:sp modelId="{0AD39001-9BFD-4928-BF5D-4E019A457F03}">
      <dsp:nvSpPr>
        <dsp:cNvPr id="0" name=""/>
        <dsp:cNvSpPr/>
      </dsp:nvSpPr>
      <dsp:spPr>
        <a:xfrm>
          <a:off x="68761" y="231910"/>
          <a:ext cx="773570" cy="773570"/>
        </a:xfrm>
        <a:prstGeom prst="ellipse">
          <a:avLst/>
        </a:prstGeom>
        <a:solidFill>
          <a:schemeClr val="lt1">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E63127-4DDA-4F61-9CA0-06EE6B60BFB2}">
      <dsp:nvSpPr>
        <dsp:cNvPr id="0" name=""/>
        <dsp:cNvSpPr/>
      </dsp:nvSpPr>
      <dsp:spPr>
        <a:xfrm>
          <a:off x="810351" y="1237712"/>
          <a:ext cx="8855376" cy="618856"/>
        </a:xfrm>
        <a:prstGeom prst="rect">
          <a:avLst/>
        </a:prstGeom>
        <a:solidFill>
          <a:schemeClr val="accent5">
            <a:hueOff val="-411773"/>
            <a:satOff val="-7984"/>
            <a:lumOff val="-287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1217" tIns="86360" rIns="86360" bIns="86360" numCol="1" spcCol="1270" anchor="ctr" anchorCtr="0">
          <a:noAutofit/>
        </a:bodyPr>
        <a:lstStyle/>
        <a:p>
          <a:pPr lvl="0" algn="l" defTabSz="1511300" rtl="0">
            <a:lnSpc>
              <a:spcPct val="90000"/>
            </a:lnSpc>
            <a:spcBef>
              <a:spcPct val="0"/>
            </a:spcBef>
            <a:spcAft>
              <a:spcPct val="35000"/>
            </a:spcAft>
          </a:pPr>
          <a:r>
            <a:rPr lang="en-US" sz="3400" kern="1200" dirty="0" smtClean="0"/>
            <a:t>Sensory impairments</a:t>
          </a:r>
          <a:endParaRPr lang="en-US" sz="3400" kern="1200" dirty="0"/>
        </a:p>
      </dsp:txBody>
      <dsp:txXfrm>
        <a:off x="810351" y="1237712"/>
        <a:ext cx="8855376" cy="618856"/>
      </dsp:txXfrm>
    </dsp:sp>
    <dsp:sp modelId="{5AAB8D67-04E9-4C47-8817-CE764D73996F}">
      <dsp:nvSpPr>
        <dsp:cNvPr id="0" name=""/>
        <dsp:cNvSpPr/>
      </dsp:nvSpPr>
      <dsp:spPr>
        <a:xfrm>
          <a:off x="423566" y="1160355"/>
          <a:ext cx="773570" cy="773570"/>
        </a:xfrm>
        <a:prstGeom prst="ellipse">
          <a:avLst/>
        </a:prstGeom>
        <a:solidFill>
          <a:schemeClr val="lt1">
            <a:hueOff val="0"/>
            <a:satOff val="0"/>
            <a:lumOff val="0"/>
            <a:alphaOff val="0"/>
          </a:schemeClr>
        </a:solidFill>
        <a:ln w="15875" cap="flat" cmpd="sng" algn="ctr">
          <a:solidFill>
            <a:schemeClr val="accent5">
              <a:hueOff val="-411773"/>
              <a:satOff val="-7984"/>
              <a:lumOff val="-2876"/>
              <a:alphaOff val="0"/>
            </a:schemeClr>
          </a:solidFill>
          <a:prstDash val="solid"/>
        </a:ln>
        <a:effectLst/>
      </dsp:spPr>
      <dsp:style>
        <a:lnRef idx="2">
          <a:scrgbClr r="0" g="0" b="0"/>
        </a:lnRef>
        <a:fillRef idx="1">
          <a:scrgbClr r="0" g="0" b="0"/>
        </a:fillRef>
        <a:effectRef idx="0">
          <a:scrgbClr r="0" g="0" b="0"/>
        </a:effectRef>
        <a:fontRef idx="minor"/>
      </dsp:style>
    </dsp:sp>
    <dsp:sp modelId="{156A3789-DDAD-4E62-AEB1-BAA5212E97C8}">
      <dsp:nvSpPr>
        <dsp:cNvPr id="0" name=""/>
        <dsp:cNvSpPr/>
      </dsp:nvSpPr>
      <dsp:spPr>
        <a:xfrm>
          <a:off x="810351" y="2166156"/>
          <a:ext cx="8855376" cy="618856"/>
        </a:xfrm>
        <a:prstGeom prst="rect">
          <a:avLst/>
        </a:prstGeom>
        <a:solidFill>
          <a:schemeClr val="accent5">
            <a:hueOff val="-823545"/>
            <a:satOff val="-15969"/>
            <a:lumOff val="-575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1217" tIns="86360" rIns="86360" bIns="86360" numCol="1" spcCol="1270" anchor="ctr" anchorCtr="0">
          <a:noAutofit/>
        </a:bodyPr>
        <a:lstStyle/>
        <a:p>
          <a:pPr lvl="0" algn="l" defTabSz="1511300" rtl="0">
            <a:lnSpc>
              <a:spcPct val="90000"/>
            </a:lnSpc>
            <a:spcBef>
              <a:spcPct val="0"/>
            </a:spcBef>
            <a:spcAft>
              <a:spcPct val="35000"/>
            </a:spcAft>
          </a:pPr>
          <a:r>
            <a:rPr lang="en-US" sz="3400" kern="1200" dirty="0" smtClean="0"/>
            <a:t>Intellectual impairments</a:t>
          </a:r>
          <a:endParaRPr lang="en-US" sz="3400" kern="1200" dirty="0"/>
        </a:p>
      </dsp:txBody>
      <dsp:txXfrm>
        <a:off x="810351" y="2166156"/>
        <a:ext cx="8855376" cy="618856"/>
      </dsp:txXfrm>
    </dsp:sp>
    <dsp:sp modelId="{DF227AD5-CF13-4563-865A-2B4D0CD93FCB}">
      <dsp:nvSpPr>
        <dsp:cNvPr id="0" name=""/>
        <dsp:cNvSpPr/>
      </dsp:nvSpPr>
      <dsp:spPr>
        <a:xfrm>
          <a:off x="423566" y="2088799"/>
          <a:ext cx="773570" cy="773570"/>
        </a:xfrm>
        <a:prstGeom prst="ellipse">
          <a:avLst/>
        </a:prstGeom>
        <a:solidFill>
          <a:schemeClr val="lt1">
            <a:hueOff val="0"/>
            <a:satOff val="0"/>
            <a:lumOff val="0"/>
            <a:alphaOff val="0"/>
          </a:schemeClr>
        </a:solidFill>
        <a:ln w="15875" cap="flat" cmpd="sng" algn="ctr">
          <a:solidFill>
            <a:schemeClr val="accent5">
              <a:hueOff val="-823545"/>
              <a:satOff val="-15969"/>
              <a:lumOff val="-5751"/>
              <a:alphaOff val="0"/>
            </a:schemeClr>
          </a:solidFill>
          <a:prstDash val="solid"/>
        </a:ln>
        <a:effectLst/>
      </dsp:spPr>
      <dsp:style>
        <a:lnRef idx="2">
          <a:scrgbClr r="0" g="0" b="0"/>
        </a:lnRef>
        <a:fillRef idx="1">
          <a:scrgbClr r="0" g="0" b="0"/>
        </a:fillRef>
        <a:effectRef idx="0">
          <a:scrgbClr r="0" g="0" b="0"/>
        </a:effectRef>
        <a:fontRef idx="minor"/>
      </dsp:style>
    </dsp:sp>
    <dsp:sp modelId="{CCB78015-F1FC-48E1-849E-021F566AD6E8}">
      <dsp:nvSpPr>
        <dsp:cNvPr id="0" name=""/>
        <dsp:cNvSpPr/>
      </dsp:nvSpPr>
      <dsp:spPr>
        <a:xfrm>
          <a:off x="455546" y="3094601"/>
          <a:ext cx="9210180" cy="618856"/>
        </a:xfrm>
        <a:prstGeom prst="rect">
          <a:avLst/>
        </a:prstGeom>
        <a:solidFill>
          <a:schemeClr val="accent5">
            <a:hueOff val="-1235318"/>
            <a:satOff val="-23953"/>
            <a:lumOff val="-862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1217" tIns="86360" rIns="86360" bIns="86360" numCol="1" spcCol="1270" anchor="ctr" anchorCtr="0">
          <a:noAutofit/>
        </a:bodyPr>
        <a:lstStyle/>
        <a:p>
          <a:pPr lvl="0" algn="l" defTabSz="1511300" rtl="0">
            <a:lnSpc>
              <a:spcPct val="90000"/>
            </a:lnSpc>
            <a:spcBef>
              <a:spcPct val="0"/>
            </a:spcBef>
            <a:spcAft>
              <a:spcPct val="35000"/>
            </a:spcAft>
          </a:pPr>
          <a:r>
            <a:rPr lang="en-US" sz="3400" kern="1200" dirty="0" smtClean="0"/>
            <a:t>Psychosocial </a:t>
          </a:r>
          <a:r>
            <a:rPr lang="en-US" sz="3400" kern="1200" dirty="0" err="1" smtClean="0"/>
            <a:t>Disabilies</a:t>
          </a:r>
          <a:endParaRPr lang="en-US" sz="3400" kern="1200" dirty="0"/>
        </a:p>
      </dsp:txBody>
      <dsp:txXfrm>
        <a:off x="455546" y="3094601"/>
        <a:ext cx="9210180" cy="618856"/>
      </dsp:txXfrm>
    </dsp:sp>
    <dsp:sp modelId="{8070F767-7871-4C3D-AE3C-BB4958497ACE}">
      <dsp:nvSpPr>
        <dsp:cNvPr id="0" name=""/>
        <dsp:cNvSpPr/>
      </dsp:nvSpPr>
      <dsp:spPr>
        <a:xfrm>
          <a:off x="68761" y="3017244"/>
          <a:ext cx="773570" cy="773570"/>
        </a:xfrm>
        <a:prstGeom prst="ellipse">
          <a:avLst/>
        </a:prstGeom>
        <a:solidFill>
          <a:schemeClr val="lt1">
            <a:hueOff val="0"/>
            <a:satOff val="0"/>
            <a:lumOff val="0"/>
            <a:alphaOff val="0"/>
          </a:schemeClr>
        </a:solidFill>
        <a:ln w="15875" cap="flat" cmpd="sng" algn="ctr">
          <a:solidFill>
            <a:schemeClr val="accent5">
              <a:hueOff val="-1235318"/>
              <a:satOff val="-23953"/>
              <a:lumOff val="-8627"/>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56A74C-B615-4EA9-BC1E-06058D84DE44}">
      <dsp:nvSpPr>
        <dsp:cNvPr id="0" name=""/>
        <dsp:cNvSpPr/>
      </dsp:nvSpPr>
      <dsp:spPr>
        <a:xfrm>
          <a:off x="4271" y="1451071"/>
          <a:ext cx="1867638" cy="112058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Communication Skills</a:t>
          </a:r>
          <a:endParaRPr lang="en-US" sz="1900" kern="1200"/>
        </a:p>
      </dsp:txBody>
      <dsp:txXfrm>
        <a:off x="4271" y="1451071"/>
        <a:ext cx="1867638" cy="1120582"/>
      </dsp:txXfrm>
    </dsp:sp>
    <dsp:sp modelId="{7FA82A39-F491-4752-B8BE-73BB9FD93B3F}">
      <dsp:nvSpPr>
        <dsp:cNvPr id="0" name=""/>
        <dsp:cNvSpPr/>
      </dsp:nvSpPr>
      <dsp:spPr>
        <a:xfrm>
          <a:off x="2058673" y="1779775"/>
          <a:ext cx="395939" cy="46317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058673" y="1779775"/>
        <a:ext cx="395939" cy="463174"/>
      </dsp:txXfrm>
    </dsp:sp>
    <dsp:sp modelId="{FB4286CF-4D61-478A-87D9-7634EEC0E00E}">
      <dsp:nvSpPr>
        <dsp:cNvPr id="0" name=""/>
        <dsp:cNvSpPr/>
      </dsp:nvSpPr>
      <dsp:spPr>
        <a:xfrm>
          <a:off x="2618965" y="1451071"/>
          <a:ext cx="1867638" cy="1120582"/>
        </a:xfrm>
        <a:prstGeom prst="roundRect">
          <a:avLst>
            <a:gd name="adj" fmla="val 10000"/>
          </a:avLst>
        </a:prstGeom>
        <a:solidFill>
          <a:schemeClr val="accent5">
            <a:hueOff val="-411773"/>
            <a:satOff val="-7984"/>
            <a:lumOff val="-287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Informed Consent</a:t>
          </a:r>
          <a:endParaRPr lang="en-US" sz="1900" kern="1200"/>
        </a:p>
      </dsp:txBody>
      <dsp:txXfrm>
        <a:off x="2618965" y="1451071"/>
        <a:ext cx="1867638" cy="1120582"/>
      </dsp:txXfrm>
    </dsp:sp>
    <dsp:sp modelId="{06FD2049-F600-44CA-BA94-D478B4530BC2}">
      <dsp:nvSpPr>
        <dsp:cNvPr id="0" name=""/>
        <dsp:cNvSpPr/>
      </dsp:nvSpPr>
      <dsp:spPr>
        <a:xfrm>
          <a:off x="4673367" y="1779775"/>
          <a:ext cx="395939" cy="463174"/>
        </a:xfrm>
        <a:prstGeom prst="rightArrow">
          <a:avLst>
            <a:gd name="adj1" fmla="val 60000"/>
            <a:gd name="adj2" fmla="val 50000"/>
          </a:avLst>
        </a:prstGeom>
        <a:solidFill>
          <a:schemeClr val="accent5">
            <a:hueOff val="-617659"/>
            <a:satOff val="-11976"/>
            <a:lumOff val="-431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4673367" y="1779775"/>
        <a:ext cx="395939" cy="463174"/>
      </dsp:txXfrm>
    </dsp:sp>
    <dsp:sp modelId="{C77BFB05-27AC-4AED-8C84-3BF93389FA38}">
      <dsp:nvSpPr>
        <dsp:cNvPr id="0" name=""/>
        <dsp:cNvSpPr/>
      </dsp:nvSpPr>
      <dsp:spPr>
        <a:xfrm>
          <a:off x="5233658" y="1451071"/>
          <a:ext cx="1867638" cy="1120582"/>
        </a:xfrm>
        <a:prstGeom prst="roundRect">
          <a:avLst>
            <a:gd name="adj" fmla="val 10000"/>
          </a:avLst>
        </a:prstGeom>
        <a:solidFill>
          <a:schemeClr val="accent5">
            <a:hueOff val="-823545"/>
            <a:satOff val="-15969"/>
            <a:lumOff val="-575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Working with Caregivers</a:t>
          </a:r>
          <a:endParaRPr lang="en-US" sz="1900" kern="1200"/>
        </a:p>
      </dsp:txBody>
      <dsp:txXfrm>
        <a:off x="5233658" y="1451071"/>
        <a:ext cx="1867638" cy="1120582"/>
      </dsp:txXfrm>
    </dsp:sp>
    <dsp:sp modelId="{046F4DCE-6861-4A22-9A12-9964F5CE8CFF}">
      <dsp:nvSpPr>
        <dsp:cNvPr id="0" name=""/>
        <dsp:cNvSpPr/>
      </dsp:nvSpPr>
      <dsp:spPr>
        <a:xfrm>
          <a:off x="7288060" y="1779775"/>
          <a:ext cx="395939" cy="463174"/>
        </a:xfrm>
        <a:prstGeom prst="rightArrow">
          <a:avLst>
            <a:gd name="adj1" fmla="val 60000"/>
            <a:gd name="adj2" fmla="val 50000"/>
          </a:avLst>
        </a:prstGeom>
        <a:solidFill>
          <a:schemeClr val="accent5">
            <a:hueOff val="-1235318"/>
            <a:satOff val="-23953"/>
            <a:lumOff val="-862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7288060" y="1779775"/>
        <a:ext cx="395939" cy="463174"/>
      </dsp:txXfrm>
    </dsp:sp>
    <dsp:sp modelId="{B14D1718-5CBB-4184-B1A2-1AD46FF99DFE}">
      <dsp:nvSpPr>
        <dsp:cNvPr id="0" name=""/>
        <dsp:cNvSpPr/>
      </dsp:nvSpPr>
      <dsp:spPr>
        <a:xfrm>
          <a:off x="7848352" y="1451071"/>
          <a:ext cx="1867638" cy="1120582"/>
        </a:xfrm>
        <a:prstGeom prst="roundRect">
          <a:avLst>
            <a:gd name="adj" fmla="val 10000"/>
          </a:avLst>
        </a:prstGeom>
        <a:solidFill>
          <a:schemeClr val="accent5">
            <a:hueOff val="-1235318"/>
            <a:satOff val="-23953"/>
            <a:lumOff val="-862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dirty="0" smtClean="0"/>
            <a:t>Safety Planning </a:t>
          </a:r>
          <a:endParaRPr lang="en-US" sz="1900" kern="1200" dirty="0"/>
        </a:p>
      </dsp:txBody>
      <dsp:txXfrm>
        <a:off x="7848352" y="1451071"/>
        <a:ext cx="1867638" cy="112058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en-US"/>
          </a:p>
        </p:txBody>
      </p:sp>
    </p:spTree>
    <p:extLst>
      <p:ext uri="{BB962C8B-B14F-4D97-AF65-F5344CB8AC3E}">
        <p14:creationId xmlns:p14="http://schemas.microsoft.com/office/powerpoint/2010/main" xmlns=""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In most cases, survivors with disabilities can communicate directly with helpers or service providers with no</a:t>
            </a:r>
          </a:p>
          <a:p>
            <a:r>
              <a:rPr lang="en-US" sz="1200" kern="1200" baseline="0" dirty="0" smtClean="0">
                <a:solidFill>
                  <a:schemeClr val="tx1"/>
                </a:solidFill>
                <a:latin typeface="+mn-lt"/>
                <a:ea typeface="+mn-ea"/>
                <a:cs typeface="+mn-cs"/>
              </a:rPr>
              <a:t>adaptations, or relatively small adaptations, such as identifying someone who can interpret their form of sign</a:t>
            </a:r>
          </a:p>
          <a:p>
            <a:r>
              <a:rPr lang="en-US" sz="1200" kern="1200" baseline="0" dirty="0" smtClean="0">
                <a:solidFill>
                  <a:schemeClr val="tx1"/>
                </a:solidFill>
                <a:latin typeface="+mn-lt"/>
                <a:ea typeface="+mn-ea"/>
                <a:cs typeface="+mn-cs"/>
              </a:rPr>
              <a:t>language or by using simplified language in discussions. In other cases, it may be less clear what the best way</a:t>
            </a:r>
          </a:p>
          <a:p>
            <a:r>
              <a:rPr lang="en-US" sz="1200" kern="1200" baseline="0" dirty="0" smtClean="0">
                <a:solidFill>
                  <a:schemeClr val="tx1"/>
                </a:solidFill>
                <a:latin typeface="+mn-lt"/>
                <a:ea typeface="+mn-ea"/>
                <a:cs typeface="+mn-cs"/>
              </a:rPr>
              <a:t>to communicate with a survivor is, and additional steps may be required to determine this. When working with</a:t>
            </a:r>
          </a:p>
          <a:p>
            <a:r>
              <a:rPr lang="en-US" sz="1200" kern="1200" baseline="0" dirty="0" smtClean="0">
                <a:solidFill>
                  <a:schemeClr val="tx1"/>
                </a:solidFill>
                <a:latin typeface="+mn-lt"/>
                <a:ea typeface="+mn-ea"/>
                <a:cs typeface="+mn-cs"/>
              </a:rPr>
              <a:t>persons with disabilities who find it difficult to communicate you should:</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Take time, watch and listen. </a:t>
            </a:r>
            <a:r>
              <a:rPr lang="en-US" sz="1200" kern="1200" baseline="0" dirty="0" smtClean="0">
                <a:solidFill>
                  <a:schemeClr val="tx1"/>
                </a:solidFill>
                <a:latin typeface="+mn-lt"/>
                <a:ea typeface="+mn-ea"/>
                <a:cs typeface="+mn-cs"/>
              </a:rPr>
              <a:t>If you are in a context where you will be able to see a survivor more than once,</a:t>
            </a:r>
          </a:p>
          <a:p>
            <a:r>
              <a:rPr lang="en-US" sz="1200" kern="1200" baseline="0" dirty="0" smtClean="0">
                <a:solidFill>
                  <a:schemeClr val="tx1"/>
                </a:solidFill>
                <a:latin typeface="+mn-lt"/>
                <a:ea typeface="+mn-ea"/>
                <a:cs typeface="+mn-cs"/>
              </a:rPr>
              <a:t>remember that case management is a process, not a one time event. Each time you meet the person you will</a:t>
            </a:r>
          </a:p>
          <a:p>
            <a:r>
              <a:rPr lang="en-US" sz="1200" kern="1200" baseline="0" dirty="0" smtClean="0">
                <a:solidFill>
                  <a:schemeClr val="tx1"/>
                </a:solidFill>
                <a:latin typeface="+mn-lt"/>
                <a:ea typeface="+mn-ea"/>
                <a:cs typeface="+mn-cs"/>
              </a:rPr>
              <a:t>learn something new about them and understand better how they communicate and what they mean.</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Pay attention to any way in which the individual wishes to communicate. </a:t>
            </a:r>
            <a:r>
              <a:rPr lang="en-US" sz="1200" kern="1200" baseline="0" dirty="0" smtClean="0">
                <a:solidFill>
                  <a:schemeClr val="tx1"/>
                </a:solidFill>
                <a:latin typeface="+mn-lt"/>
                <a:ea typeface="+mn-ea"/>
                <a:cs typeface="+mn-cs"/>
              </a:rPr>
              <a:t>This could be through gestures</a:t>
            </a:r>
          </a:p>
          <a:p>
            <a:r>
              <a:rPr lang="en-US" sz="1200" kern="1200" baseline="0" dirty="0" smtClean="0">
                <a:solidFill>
                  <a:schemeClr val="tx1"/>
                </a:solidFill>
                <a:latin typeface="+mn-lt"/>
                <a:ea typeface="+mn-ea"/>
                <a:cs typeface="+mn-cs"/>
              </a:rPr>
              <a:t>and sometimes their emotions. Some persons with intellectual and psychosocial disabilities can exhibit a wide</a:t>
            </a:r>
          </a:p>
          <a:p>
            <a:r>
              <a:rPr lang="en-US" sz="1200" kern="1200" baseline="0" dirty="0" smtClean="0">
                <a:solidFill>
                  <a:schemeClr val="tx1"/>
                </a:solidFill>
                <a:latin typeface="+mn-lt"/>
                <a:ea typeface="+mn-ea"/>
                <a:cs typeface="+mn-cs"/>
              </a:rPr>
              <a:t>range of behaviors. This is sometimes the way they communicate with others. If you observe or sense the</a:t>
            </a:r>
          </a:p>
          <a:p>
            <a:r>
              <a:rPr lang="en-US" sz="1200" kern="1200" baseline="0" dirty="0" smtClean="0">
                <a:solidFill>
                  <a:schemeClr val="tx1"/>
                </a:solidFill>
                <a:latin typeface="+mn-lt"/>
                <a:ea typeface="+mn-ea"/>
                <a:cs typeface="+mn-cs"/>
              </a:rPr>
              <a:t>person is trying to communicate with you, but you don’t understand, it is okay to say “I don’t understand.”</a:t>
            </a:r>
          </a:p>
          <a:p>
            <a:endParaRPr lang="en-US" sz="1200" b="1" kern="1200" baseline="0" dirty="0" smtClean="0">
              <a:solidFill>
                <a:schemeClr val="tx1"/>
              </a:solidFill>
              <a:latin typeface="+mn-lt"/>
              <a:ea typeface="+mn-ea"/>
              <a:cs typeface="+mn-cs"/>
            </a:endParaRPr>
          </a:p>
          <a:p>
            <a:pPr>
              <a:buFont typeface="Arial" pitchFamily="34" charset="0"/>
              <a:buNone/>
            </a:pPr>
            <a:r>
              <a:rPr lang="en-US" sz="1200" b="1" dirty="0" smtClean="0">
                <a:solidFill>
                  <a:schemeClr val="tx1"/>
                </a:solidFill>
              </a:rPr>
              <a:t>Use simple and concrete language.</a:t>
            </a:r>
          </a:p>
          <a:p>
            <a:pPr>
              <a:buFont typeface="Arial" pitchFamily="34" charset="0"/>
              <a:buNone/>
              <a:defRPr/>
            </a:pPr>
            <a:endParaRPr lang="en-US" sz="1200" dirty="0" smtClean="0">
              <a:solidFill>
                <a:schemeClr val="tx1"/>
              </a:solidFill>
            </a:endParaRPr>
          </a:p>
          <a:p>
            <a:pPr>
              <a:buFont typeface="Arial" pitchFamily="34" charset="0"/>
              <a:buNone/>
              <a:defRPr/>
            </a:pPr>
            <a:r>
              <a:rPr lang="en-US" sz="1200" b="1" dirty="0" smtClean="0">
                <a:solidFill>
                  <a:schemeClr val="tx1"/>
                </a:solidFill>
              </a:rPr>
              <a:t>Repetition when providing and reviewing information and referrals</a:t>
            </a:r>
            <a:endParaRPr lang="en-US" b="1" dirty="0" smtClean="0"/>
          </a:p>
          <a:p>
            <a:endParaRPr lang="en-US" dirty="0" smtClean="0"/>
          </a:p>
          <a:p>
            <a:r>
              <a:rPr lang="en-US" sz="1200" b="1" kern="1200" baseline="0" dirty="0" smtClean="0">
                <a:solidFill>
                  <a:schemeClr val="tx1"/>
                </a:solidFill>
                <a:latin typeface="+mn-lt"/>
                <a:ea typeface="+mn-ea"/>
                <a:cs typeface="+mn-cs"/>
              </a:rPr>
              <a:t>Always talk directly to the individual, even when a caregiver is present. </a:t>
            </a:r>
            <a:r>
              <a:rPr lang="en-US" sz="1200" kern="1200" baseline="0" dirty="0" smtClean="0">
                <a:solidFill>
                  <a:schemeClr val="tx1"/>
                </a:solidFill>
                <a:latin typeface="+mn-lt"/>
                <a:ea typeface="+mn-ea"/>
                <a:cs typeface="+mn-cs"/>
              </a:rPr>
              <a:t>If you are still establishing</a:t>
            </a:r>
          </a:p>
          <a:p>
            <a:r>
              <a:rPr lang="en-US" sz="1200" kern="1200" baseline="0" dirty="0" smtClean="0">
                <a:solidFill>
                  <a:schemeClr val="tx1"/>
                </a:solidFill>
                <a:latin typeface="+mn-lt"/>
                <a:ea typeface="+mn-ea"/>
                <a:cs typeface="+mn-cs"/>
              </a:rPr>
              <a:t>communication methods with the person and need to ask for advice from the caregiver, make sure that you</a:t>
            </a:r>
          </a:p>
          <a:p>
            <a:r>
              <a:rPr lang="en-US" sz="1200" kern="1200" baseline="0" dirty="0" smtClean="0">
                <a:solidFill>
                  <a:schemeClr val="tx1"/>
                </a:solidFill>
                <a:latin typeface="+mn-lt"/>
                <a:ea typeface="+mn-ea"/>
                <a:cs typeface="+mn-cs"/>
              </a:rPr>
              <a:t>have these conversations in front of the individual, so they can hear what is being said and participate in any</a:t>
            </a:r>
          </a:p>
          <a:p>
            <a:r>
              <a:rPr lang="en-US" sz="1200" kern="1200" baseline="0" dirty="0" smtClean="0">
                <a:solidFill>
                  <a:schemeClr val="tx1"/>
                </a:solidFill>
                <a:latin typeface="+mn-lt"/>
                <a:ea typeface="+mn-ea"/>
                <a:cs typeface="+mn-cs"/>
              </a:rPr>
              <a:t>way possible. Remember that people who can’t speak or move may still understand what is happening around</a:t>
            </a:r>
          </a:p>
          <a:p>
            <a:r>
              <a:rPr lang="en-US" sz="1200" kern="1200" baseline="0" dirty="0" smtClean="0">
                <a:solidFill>
                  <a:schemeClr val="tx1"/>
                </a:solidFill>
                <a:latin typeface="+mn-lt"/>
                <a:ea typeface="+mn-ea"/>
                <a:cs typeface="+mn-cs"/>
              </a:rPr>
              <a:t>them and what people are saying about them.</a:t>
            </a:r>
          </a:p>
          <a:p>
            <a:endParaRPr lang="en-US" dirty="0" smtClean="0"/>
          </a:p>
          <a:p>
            <a:r>
              <a:rPr lang="en-US" b="1" dirty="0" smtClean="0"/>
              <a:t>Check for understanding.</a:t>
            </a:r>
            <a:r>
              <a:rPr lang="en-US" b="1" baseline="0" dirty="0" smtClean="0"/>
              <a:t>  </a:t>
            </a:r>
          </a:p>
          <a:p>
            <a:endParaRPr lang="en-US" b="1" baseline="0" dirty="0" smtClean="0"/>
          </a:p>
          <a:p>
            <a:endParaRPr lang="en-US" b="1" dirty="0" smtClean="0"/>
          </a:p>
          <a:p>
            <a:r>
              <a:rPr lang="en-US" sz="1200" b="1" kern="1200" baseline="0" dirty="0" smtClean="0">
                <a:solidFill>
                  <a:schemeClr val="tx1"/>
                </a:solidFill>
                <a:latin typeface="+mn-lt"/>
                <a:ea typeface="+mn-ea"/>
                <a:cs typeface="+mn-cs"/>
              </a:rPr>
              <a:t>Do not put pressure on the person. </a:t>
            </a:r>
            <a:r>
              <a:rPr lang="en-US" sz="1200" kern="1200" baseline="0" dirty="0" smtClean="0">
                <a:solidFill>
                  <a:schemeClr val="tx1"/>
                </a:solidFill>
                <a:latin typeface="+mn-lt"/>
                <a:ea typeface="+mn-ea"/>
                <a:cs typeface="+mn-cs"/>
              </a:rPr>
              <a:t>Often times survivors with intellectual and developmental disabilities</a:t>
            </a:r>
          </a:p>
          <a:p>
            <a:r>
              <a:rPr lang="en-US" sz="1200" kern="1200" baseline="0" dirty="0" smtClean="0">
                <a:solidFill>
                  <a:schemeClr val="tx1"/>
                </a:solidFill>
                <a:latin typeface="+mn-lt"/>
                <a:ea typeface="+mn-ea"/>
                <a:cs typeface="+mn-cs"/>
              </a:rPr>
              <a:t>regress to a lower level of understanding/functioning when under stress. Always respect the individual’s</a:t>
            </a:r>
          </a:p>
          <a:p>
            <a:r>
              <a:rPr lang="en-US" sz="1200" kern="1200" baseline="0" dirty="0" smtClean="0">
                <a:solidFill>
                  <a:schemeClr val="tx1"/>
                </a:solidFill>
                <a:latin typeface="+mn-lt"/>
                <a:ea typeface="+mn-ea"/>
                <a:cs typeface="+mn-cs"/>
              </a:rPr>
              <a:t>readiness to speak about incidents. As with any survivor, beware of unconsciously replicating dynamics of</a:t>
            </a:r>
          </a:p>
          <a:p>
            <a:r>
              <a:rPr lang="en-US" sz="1200" kern="1200" baseline="0" dirty="0" smtClean="0">
                <a:solidFill>
                  <a:schemeClr val="tx1"/>
                </a:solidFill>
                <a:latin typeface="+mn-lt"/>
                <a:ea typeface="+mn-ea"/>
                <a:cs typeface="+mn-cs"/>
              </a:rPr>
              <a:t>power and control by pressuring the survivor to disclose information they are not yet ready to talk about.</a:t>
            </a:r>
          </a:p>
          <a:p>
            <a:endParaRPr lang="en-US" dirty="0" smtClean="0"/>
          </a:p>
          <a:p>
            <a:r>
              <a:rPr lang="en-US" b="1" dirty="0" smtClean="0"/>
              <a:t>Language.  </a:t>
            </a:r>
            <a:r>
              <a:rPr lang="en-US" baseline="0" dirty="0" smtClean="0"/>
              <a:t> </a:t>
            </a:r>
            <a:r>
              <a:rPr lang="en-US" dirty="0" smtClean="0"/>
              <a:t>As</a:t>
            </a:r>
            <a:r>
              <a:rPr lang="en-US" baseline="0" dirty="0" smtClean="0"/>
              <a:t> mentioned earlier, it’s always important to ask clients to explain to you how they self-identify and how they prefer you refer to them and their condition.  Use the following phrases and words to describe clients’ conditions when necessary: person living with…; deaf, hard-of-hearing, person who uses…; and/or blind.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11</a:t>
            </a:fld>
            <a:endParaRPr lang="en-US"/>
          </a:p>
        </p:txBody>
      </p:sp>
    </p:spTree>
    <p:extLst>
      <p:ext uri="{BB962C8B-B14F-4D97-AF65-F5344CB8AC3E}">
        <p14:creationId xmlns:p14="http://schemas.microsoft.com/office/powerpoint/2010/main" xmlns="" val="2534411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working with individuals with physical</a:t>
            </a:r>
            <a:r>
              <a:rPr lang="en-US" baseline="0" dirty="0" smtClean="0"/>
              <a:t> disabilities here are some considerations: </a:t>
            </a:r>
          </a:p>
          <a:p>
            <a:pPr>
              <a:lnSpc>
                <a:spcPct val="120000"/>
              </a:lnSpc>
              <a:spcBef>
                <a:spcPts val="0"/>
              </a:spcBef>
              <a:buClr>
                <a:schemeClr val="tx1"/>
              </a:buClr>
              <a:buFont typeface="Wingdings" panose="05000000000000000000" pitchFamily="2" charset="2"/>
              <a:buChar char="ü"/>
              <a:defRPr/>
            </a:pPr>
            <a:r>
              <a:rPr lang="en-US" sz="1200" dirty="0" smtClean="0"/>
              <a:t>Be mindful of how accessible/inaccessible a space is and make appropriate adjustments as needed.</a:t>
            </a:r>
          </a:p>
          <a:p>
            <a:pPr>
              <a:lnSpc>
                <a:spcPct val="120000"/>
              </a:lnSpc>
              <a:spcBef>
                <a:spcPts val="0"/>
              </a:spcBef>
              <a:buClr>
                <a:schemeClr val="tx1"/>
              </a:buClr>
              <a:buFont typeface="Wingdings" panose="05000000000000000000" pitchFamily="2" charset="2"/>
              <a:buChar char="ü"/>
              <a:defRPr/>
            </a:pPr>
            <a:r>
              <a:rPr lang="en-US" sz="1200" dirty="0" smtClean="0"/>
              <a:t>Always ask before offering any assistance moving throughout a workspace.</a:t>
            </a:r>
          </a:p>
          <a:p>
            <a:pPr>
              <a:lnSpc>
                <a:spcPct val="120000"/>
              </a:lnSpc>
              <a:spcBef>
                <a:spcPts val="0"/>
              </a:spcBef>
              <a:buClr>
                <a:schemeClr val="tx1"/>
              </a:buClr>
              <a:buFont typeface="Wingdings" panose="05000000000000000000" pitchFamily="2" charset="2"/>
              <a:buChar char="ü"/>
              <a:defRPr/>
            </a:pPr>
            <a:r>
              <a:rPr lang="en-US" sz="1200" dirty="0" smtClean="0"/>
              <a:t>Never lean on or use a survivors assistive device (wheel chair, cane, walker, etc.)</a:t>
            </a:r>
          </a:p>
          <a:p>
            <a:pPr>
              <a:lnSpc>
                <a:spcPct val="120000"/>
              </a:lnSpc>
              <a:spcBef>
                <a:spcPts val="0"/>
              </a:spcBef>
              <a:buClr>
                <a:schemeClr val="tx1"/>
              </a:buClr>
              <a:buFont typeface="Wingdings" panose="05000000000000000000" pitchFamily="2" charset="2"/>
              <a:buChar char="ü"/>
              <a:defRPr/>
            </a:pPr>
            <a:r>
              <a:rPr lang="en-US" sz="1200" dirty="0" smtClean="0"/>
              <a:t>If possible, sit at the same level as survivor during case management meetings.</a:t>
            </a:r>
          </a:p>
          <a:p>
            <a:pPr>
              <a:lnSpc>
                <a:spcPct val="120000"/>
              </a:lnSpc>
              <a:spcBef>
                <a:spcPts val="0"/>
              </a:spcBef>
              <a:buClr>
                <a:schemeClr val="tx1"/>
              </a:buClr>
              <a:buFont typeface="Wingdings" panose="05000000000000000000" pitchFamily="2" charset="2"/>
              <a:buChar char="ü"/>
              <a:defRPr/>
            </a:pPr>
            <a:r>
              <a:rPr lang="en-US" sz="1200" dirty="0" smtClean="0"/>
              <a:t>Use of Non-judgmental language</a:t>
            </a:r>
          </a:p>
          <a:p>
            <a:pPr>
              <a:lnSpc>
                <a:spcPct val="120000"/>
              </a:lnSpc>
              <a:spcBef>
                <a:spcPts val="0"/>
              </a:spcBef>
              <a:buClr>
                <a:schemeClr val="tx1"/>
              </a:buClr>
              <a:buFont typeface="Wingdings" panose="05000000000000000000" pitchFamily="2" charset="2"/>
              <a:buChar char="ü"/>
              <a:defRPr/>
            </a:pPr>
            <a:r>
              <a:rPr lang="en-US" sz="1200" dirty="0" smtClean="0"/>
              <a:t>Knowledge of appropriate disability etiquette</a:t>
            </a:r>
          </a:p>
          <a:p>
            <a:pPr>
              <a:lnSpc>
                <a:spcPct val="120000"/>
              </a:lnSpc>
              <a:spcBef>
                <a:spcPts val="0"/>
              </a:spcBef>
              <a:buClr>
                <a:schemeClr val="tx1"/>
              </a:buClr>
              <a:buFont typeface="Wingdings" panose="05000000000000000000" pitchFamily="2" charset="2"/>
              <a:buChar char="ü"/>
              <a:defRPr/>
            </a:pPr>
            <a:r>
              <a:rPr lang="en-US" altLang="en-US" sz="1200" dirty="0" smtClean="0">
                <a:ea typeface="ＭＳ Ｐゴシック" pitchFamily="34" charset="-128"/>
              </a:rPr>
              <a:t>Workers should move at survivors pace, do not press for information/details if survivor is not ready to disclose information.</a:t>
            </a:r>
          </a:p>
          <a:p>
            <a:pPr>
              <a:lnSpc>
                <a:spcPct val="120000"/>
              </a:lnSpc>
              <a:spcBef>
                <a:spcPts val="0"/>
              </a:spcBef>
              <a:buClr>
                <a:schemeClr val="tx1"/>
              </a:buClr>
              <a:buFont typeface="Wingdings" panose="05000000000000000000" pitchFamily="2" charset="2"/>
              <a:buChar char="ü"/>
              <a:defRPr/>
            </a:pPr>
            <a:r>
              <a:rPr lang="en-US" sz="1200" dirty="0" smtClean="0"/>
              <a:t>Workers will benefit from collaborating with other service providers, community supports and caregivers/family members if/when appropriate</a:t>
            </a:r>
            <a:endParaRPr lang="en-US" altLang="en-US" sz="1200"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12</a:t>
            </a:fld>
            <a:endParaRPr lang="en-US"/>
          </a:p>
        </p:txBody>
      </p:sp>
    </p:spTree>
    <p:extLst>
      <p:ext uri="{BB962C8B-B14F-4D97-AF65-F5344CB8AC3E}">
        <p14:creationId xmlns:p14="http://schemas.microsoft.com/office/powerpoint/2010/main" xmlns="" val="3065976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i="0" baseline="0" dirty="0" smtClean="0">
                <a:solidFill>
                  <a:srgbClr val="0D0D0D"/>
                </a:solidFill>
                <a:ea typeface="ＭＳ Ｐゴシック" pitchFamily="34" charset="-128"/>
              </a:rPr>
              <a:t>Here are some helpful tips to keep in mind when working with survivors who are d/Deaf and/or hard-of-hearing.  </a:t>
            </a:r>
          </a:p>
          <a:p>
            <a:pPr>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1200" dirty="0" smtClean="0">
                <a:solidFill>
                  <a:srgbClr val="0D0D0D"/>
                </a:solidFill>
                <a:ea typeface="ＭＳ Ｐゴシック" pitchFamily="34" charset="-128"/>
              </a:rPr>
              <a:t>When communicating with the survivor, face them directly</a:t>
            </a:r>
          </a:p>
          <a:p>
            <a:pPr>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1200" dirty="0" smtClean="0">
                <a:solidFill>
                  <a:srgbClr val="0D0D0D"/>
                </a:solidFill>
                <a:ea typeface="ＭＳ Ｐゴシック" pitchFamily="34" charset="-128"/>
              </a:rPr>
              <a:t>Speak clearly, and at a normal voice level</a:t>
            </a:r>
          </a:p>
          <a:p>
            <a:pPr>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1200" dirty="0" smtClean="0">
                <a:solidFill>
                  <a:srgbClr val="0D0D0D"/>
                </a:solidFill>
                <a:ea typeface="ＭＳ Ｐゴシック" pitchFamily="34" charset="-128"/>
              </a:rPr>
              <a:t>Never cover your mouth when speaking</a:t>
            </a:r>
          </a:p>
          <a:p>
            <a:pPr>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1200" dirty="0" smtClean="0">
                <a:solidFill>
                  <a:srgbClr val="0D0D0D"/>
                </a:solidFill>
                <a:ea typeface="ＭＳ Ｐゴシック" pitchFamily="34" charset="-128"/>
              </a:rPr>
              <a:t>Workers should follow the survivor’s cues and assess how </a:t>
            </a:r>
            <a:r>
              <a:rPr lang="en-US" altLang="en-US" sz="1200" u="sng" dirty="0" smtClean="0">
                <a:solidFill>
                  <a:srgbClr val="0D0D0D"/>
                </a:solidFill>
                <a:ea typeface="ＭＳ Ｐゴシック" pitchFamily="34" charset="-128"/>
              </a:rPr>
              <a:t>they</a:t>
            </a:r>
            <a:r>
              <a:rPr lang="en-US" altLang="en-US" sz="1200" dirty="0" smtClean="0">
                <a:solidFill>
                  <a:srgbClr val="0D0D0D"/>
                </a:solidFill>
                <a:ea typeface="ＭＳ Ｐゴシック" pitchFamily="34" charset="-128"/>
              </a:rPr>
              <a:t> prefer to communicate (Ex: sign language, assistive device, gesturing, writing, reading lips, etc.)</a:t>
            </a:r>
          </a:p>
          <a:p>
            <a:pPr>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1200" dirty="0" smtClean="0">
                <a:solidFill>
                  <a:srgbClr val="0D0D0D"/>
                </a:solidFill>
                <a:ea typeface="ＭＳ Ｐゴシック" pitchFamily="34" charset="-128"/>
              </a:rPr>
              <a:t>If using an interpreter during case management sessions, workers should continue to maintain eye-contact and speak directly to the survivor. </a:t>
            </a:r>
          </a:p>
          <a:p>
            <a:pPr>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1200" dirty="0" smtClean="0">
                <a:solidFill>
                  <a:srgbClr val="0D0D0D"/>
                </a:solidFill>
                <a:ea typeface="ＭＳ Ｐゴシック" pitchFamily="34" charset="-128"/>
              </a:rPr>
              <a:t>If using an interpreter, be sure to that the interpreter is proficient in the type of sign language the survivor uses.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b="0" i="0" baseline="0" dirty="0" smtClean="0">
              <a:solidFill>
                <a:srgbClr val="0D0D0D"/>
              </a:solidFill>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i="0" baseline="0" dirty="0" smtClean="0">
                <a:solidFill>
                  <a:srgbClr val="0D0D0D"/>
                </a:solidFill>
                <a:ea typeface="ＭＳ Ｐゴシック" pitchFamily="34" charset="-128"/>
              </a:rPr>
              <a:t>It’s always important to remember that </a:t>
            </a:r>
            <a:r>
              <a:rPr lang="en-US" altLang="en-US" sz="1200" b="1" i="1" baseline="0" dirty="0" smtClean="0">
                <a:solidFill>
                  <a:srgbClr val="0D0D0D"/>
                </a:solidFill>
                <a:ea typeface="ＭＳ Ｐゴシック" pitchFamily="34" charset="-128"/>
              </a:rPr>
              <a:t>if</a:t>
            </a:r>
            <a:r>
              <a:rPr lang="en-US" altLang="en-US" sz="1200" b="1" i="1" dirty="0" smtClean="0">
                <a:solidFill>
                  <a:srgbClr val="0D0D0D"/>
                </a:solidFill>
                <a:ea typeface="ＭＳ Ｐゴシック" pitchFamily="34" charset="-128"/>
              </a:rPr>
              <a:t> you’re not sure what to do or say, just ask the person what he/she needs.</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13</a:t>
            </a:fld>
            <a:endParaRPr lang="en-US"/>
          </a:p>
        </p:txBody>
      </p:sp>
    </p:spTree>
    <p:extLst>
      <p:ext uri="{BB962C8B-B14F-4D97-AF65-F5344CB8AC3E}">
        <p14:creationId xmlns:p14="http://schemas.microsoft.com/office/powerpoint/2010/main" xmlns="" val="631651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working with clients</a:t>
            </a:r>
            <a:r>
              <a:rPr lang="en-US" baseline="0" dirty="0" smtClean="0"/>
              <a:t> who have visual disabilities, you can keep the following tips in mind: </a:t>
            </a:r>
          </a:p>
          <a:p>
            <a:pPr>
              <a:defRPr/>
            </a:pPr>
            <a:r>
              <a:rPr lang="en-US" sz="1200" dirty="0" smtClean="0"/>
              <a:t>Workers must identify themselves and inform survivors if/when they exit a room or meeting</a:t>
            </a:r>
          </a:p>
          <a:p>
            <a:pPr>
              <a:defRPr/>
            </a:pPr>
            <a:r>
              <a:rPr lang="en-US" sz="1200" dirty="0" smtClean="0"/>
              <a:t>Workers may offer assistance/guidance to survivor but always ask first. </a:t>
            </a:r>
            <a:r>
              <a:rPr lang="en-US" sz="1200" u="sng" dirty="0" smtClean="0"/>
              <a:t>Never assume a survivor requires or desires assistance.</a:t>
            </a:r>
          </a:p>
          <a:p>
            <a:pPr>
              <a:defRPr/>
            </a:pPr>
            <a:r>
              <a:rPr lang="en-US" sz="1200" dirty="0" smtClean="0"/>
              <a:t>When providing guidance to a survivor, do not grab or startle them</a:t>
            </a:r>
          </a:p>
          <a:p>
            <a:pPr>
              <a:defRPr/>
            </a:pPr>
            <a:r>
              <a:rPr lang="en-US" sz="1200" dirty="0" smtClean="0"/>
              <a:t>Clearly describe the setting in which you are meeting, noting obstacles and giving specific directions.</a:t>
            </a:r>
          </a:p>
          <a:p>
            <a:pPr>
              <a:defRPr/>
            </a:pPr>
            <a:r>
              <a:rPr lang="en-US" sz="1200" dirty="0" smtClean="0"/>
              <a:t>If a survivor uses a service animal, do not touch or pet the animal. Furthermore, walk on opposite side of animal when/if leading survivor.</a:t>
            </a:r>
          </a:p>
          <a:p>
            <a:pPr>
              <a:defRPr/>
            </a:pPr>
            <a:r>
              <a:rPr lang="en-US" sz="1200" dirty="0" smtClean="0"/>
              <a:t>Read all written information/documentation to survivor</a:t>
            </a:r>
          </a:p>
          <a:p>
            <a:pPr>
              <a:defRPr/>
            </a:pPr>
            <a:r>
              <a:rPr lang="en-US" sz="1200" dirty="0" smtClean="0"/>
              <a:t>For survivors living with low or limited vision, provide all written materials in large bold print on a light or white background</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en-US"/>
          </a:p>
        </p:txBody>
      </p:sp>
    </p:spTree>
    <p:extLst>
      <p:ext uri="{BB962C8B-B14F-4D97-AF65-F5344CB8AC3E}">
        <p14:creationId xmlns:p14="http://schemas.microsoft.com/office/powerpoint/2010/main" xmlns="" val="2973605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we briefly mentioned earlier, individuals with intellectual/developmental disabilities have a unique set of needs. Before we get into communication, it’s important to understand what it means to have a developmental disability: </a:t>
            </a:r>
          </a:p>
          <a:p>
            <a:endParaRPr lang="en-US" baseline="0" dirty="0" smtClean="0"/>
          </a:p>
          <a:p>
            <a:pPr lvl="1">
              <a:buFont typeface="Wingdings" panose="05000000000000000000" pitchFamily="2" charset="2"/>
              <a:buChar char="§"/>
              <a:defRPr/>
            </a:pPr>
            <a:r>
              <a:rPr lang="en-US" altLang="en-US" sz="2400" dirty="0" smtClean="0">
                <a:solidFill>
                  <a:schemeClr val="accent4">
                    <a:lumMod val="10000"/>
                  </a:schemeClr>
                </a:solidFill>
              </a:rPr>
              <a:t>Onset before age of 18</a:t>
            </a:r>
          </a:p>
          <a:p>
            <a:pPr lvl="1">
              <a:buFont typeface="Wingdings" panose="05000000000000000000" pitchFamily="2" charset="2"/>
              <a:buChar char="§"/>
              <a:defRPr/>
            </a:pPr>
            <a:r>
              <a:rPr lang="en-US" altLang="en-US" sz="2400" dirty="0" smtClean="0">
                <a:solidFill>
                  <a:schemeClr val="accent4">
                    <a:lumMod val="10000"/>
                  </a:schemeClr>
                </a:solidFill>
              </a:rPr>
              <a:t>May need help in some areas or living independently, but still capable of performing some activities of daily living</a:t>
            </a:r>
          </a:p>
          <a:p>
            <a:pPr lvl="1">
              <a:buFont typeface="Wingdings" panose="05000000000000000000" pitchFamily="2" charset="2"/>
              <a:buChar char="§"/>
              <a:defRPr/>
            </a:pPr>
            <a:r>
              <a:rPr lang="en-US" altLang="en-US" sz="2400" dirty="0" smtClean="0">
                <a:solidFill>
                  <a:schemeClr val="accent4">
                    <a:lumMod val="10000"/>
                  </a:schemeClr>
                </a:solidFill>
              </a:rPr>
              <a:t>Learn things in different and sometimes slower ways</a:t>
            </a:r>
          </a:p>
          <a:p>
            <a:pPr lvl="1">
              <a:buFont typeface="Wingdings" panose="05000000000000000000" pitchFamily="2" charset="2"/>
              <a:buChar char="§"/>
              <a:defRPr/>
            </a:pPr>
            <a:r>
              <a:rPr lang="en-US" altLang="en-US" sz="2400" dirty="0" smtClean="0">
                <a:solidFill>
                  <a:schemeClr val="accent4">
                    <a:lumMod val="10000"/>
                  </a:schemeClr>
                </a:solidFill>
              </a:rPr>
              <a:t>May have trouble understanding or expressing thoughts and feelings</a:t>
            </a:r>
          </a:p>
          <a:p>
            <a:pPr lvl="1">
              <a:buFont typeface="Wingdings" panose="05000000000000000000" pitchFamily="2" charset="2"/>
              <a:buChar char="§"/>
              <a:defRPr/>
            </a:pPr>
            <a:r>
              <a:rPr lang="en-US" altLang="en-US" sz="2400" dirty="0" smtClean="0">
                <a:solidFill>
                  <a:schemeClr val="accent4">
                    <a:lumMod val="10000"/>
                  </a:schemeClr>
                </a:solidFill>
              </a:rPr>
              <a:t>May have trouble knowing what to do next</a:t>
            </a:r>
          </a:p>
          <a:p>
            <a:endParaRPr lang="en-US" dirty="0" smtClean="0"/>
          </a:p>
          <a:p>
            <a:r>
              <a:rPr lang="en-US" dirty="0" smtClean="0"/>
              <a:t>When working with individuals with developmental</a:t>
            </a:r>
            <a:r>
              <a:rPr lang="en-US" baseline="0" dirty="0" smtClean="0"/>
              <a:t> disabilities, it’s important to remember the following tips: </a:t>
            </a:r>
          </a:p>
          <a:p>
            <a:pPr>
              <a:lnSpc>
                <a:spcPct val="80000"/>
              </a:lnSpc>
              <a:defRPr/>
            </a:pPr>
            <a:r>
              <a:rPr lang="en-US" altLang="en-US" sz="1200" dirty="0" smtClean="0">
                <a:solidFill>
                  <a:srgbClr val="0D0D0D"/>
                </a:solidFill>
                <a:ea typeface="ＭＳ Ｐゴシック" pitchFamily="34" charset="-128"/>
              </a:rPr>
              <a:t>Never guide a survivor towards an answer or response. </a:t>
            </a:r>
          </a:p>
          <a:p>
            <a:pPr>
              <a:lnSpc>
                <a:spcPct val="80000"/>
              </a:lnSpc>
              <a:defRPr/>
            </a:pPr>
            <a:r>
              <a:rPr lang="en-US" altLang="en-US" sz="1200" dirty="0" smtClean="0">
                <a:solidFill>
                  <a:srgbClr val="0D0D0D"/>
                </a:solidFill>
                <a:ea typeface="ＭＳ Ｐゴシック" pitchFamily="34" charset="-128"/>
              </a:rPr>
              <a:t>Check for understanding using clarifying questions; Never make assumptions the survivor understands </a:t>
            </a:r>
          </a:p>
          <a:p>
            <a:pPr>
              <a:lnSpc>
                <a:spcPct val="80000"/>
              </a:lnSpc>
              <a:defRPr/>
            </a:pPr>
            <a:r>
              <a:rPr lang="en-US" altLang="en-US" sz="1200" dirty="0" smtClean="0">
                <a:solidFill>
                  <a:srgbClr val="0D0D0D"/>
                </a:solidFill>
                <a:ea typeface="ＭＳ Ｐゴシック" pitchFamily="34" charset="-128"/>
              </a:rPr>
              <a:t>Remember, under pressure the person may regress to a lower level of understanding</a:t>
            </a:r>
          </a:p>
          <a:p>
            <a:pPr>
              <a:lnSpc>
                <a:spcPct val="80000"/>
              </a:lnSpc>
              <a:defRPr/>
            </a:pPr>
            <a:r>
              <a:rPr lang="en-US" altLang="en-US" sz="1200" dirty="0" smtClean="0">
                <a:solidFill>
                  <a:srgbClr val="0D0D0D"/>
                </a:solidFill>
                <a:ea typeface="ＭＳ Ｐゴシック" pitchFamily="34" charset="-128"/>
              </a:rPr>
              <a:t>Ask short, simple, and  direct questions</a:t>
            </a:r>
          </a:p>
          <a:p>
            <a:pPr>
              <a:lnSpc>
                <a:spcPct val="80000"/>
              </a:lnSpc>
              <a:defRPr/>
            </a:pPr>
            <a:r>
              <a:rPr lang="en-US" altLang="en-US" sz="1200" dirty="0" smtClean="0">
                <a:solidFill>
                  <a:srgbClr val="0D0D0D"/>
                </a:solidFill>
                <a:ea typeface="ＭＳ Ｐゴシック" pitchFamily="34" charset="-128"/>
              </a:rPr>
              <a:t>Use concrete versus abstract language</a:t>
            </a:r>
          </a:p>
          <a:p>
            <a:pPr>
              <a:lnSpc>
                <a:spcPct val="80000"/>
              </a:lnSpc>
              <a:defRPr/>
            </a:pPr>
            <a:endParaRPr lang="en-US" altLang="en-US" sz="1200" dirty="0" smtClean="0">
              <a:solidFill>
                <a:srgbClr val="0D0D0D"/>
              </a:solidFill>
              <a:ea typeface="ＭＳ Ｐゴシック" pitchFamily="34" charset="-128"/>
            </a:endParaRPr>
          </a:p>
          <a:p>
            <a:r>
              <a:rPr lang="en-US" dirty="0" smtClean="0"/>
              <a:t>Additionally, you want to be aware of the false</a:t>
            </a:r>
            <a:r>
              <a:rPr lang="en-US" baseline="0" dirty="0" smtClean="0"/>
              <a:t> compliance and echo effects: </a:t>
            </a:r>
          </a:p>
          <a:p>
            <a:pPr lvl="1">
              <a:lnSpc>
                <a:spcPct val="80000"/>
              </a:lnSpc>
              <a:spcAft>
                <a:spcPts val="600"/>
              </a:spcAft>
              <a:defRPr/>
            </a:pPr>
            <a:r>
              <a:rPr lang="en-US" altLang="en-US" sz="2800" b="1" dirty="0" smtClean="0">
                <a:solidFill>
                  <a:srgbClr val="0D0D0D"/>
                </a:solidFill>
                <a:ea typeface="ＭＳ Ｐゴシック" pitchFamily="34" charset="-128"/>
              </a:rPr>
              <a:t>False Compliance </a:t>
            </a:r>
            <a:r>
              <a:rPr lang="en-US" altLang="en-US" sz="2800" dirty="0" smtClean="0">
                <a:solidFill>
                  <a:srgbClr val="0D0D0D"/>
                </a:solidFill>
                <a:ea typeface="ＭＳ Ｐゴシック" pitchFamily="34" charset="-128"/>
              </a:rPr>
              <a:t>: when a survivor responds in a way they believe is “correct” or what the worker wants to hear.</a:t>
            </a:r>
          </a:p>
          <a:p>
            <a:pPr lvl="1">
              <a:lnSpc>
                <a:spcPct val="80000"/>
              </a:lnSpc>
              <a:spcAft>
                <a:spcPts val="600"/>
              </a:spcAft>
              <a:defRPr/>
            </a:pPr>
            <a:r>
              <a:rPr lang="en-US" altLang="en-US" sz="2800" b="1" dirty="0" smtClean="0">
                <a:solidFill>
                  <a:srgbClr val="0D0D0D"/>
                </a:solidFill>
                <a:ea typeface="ＭＳ Ｐゴシック" pitchFamily="34" charset="-128"/>
              </a:rPr>
              <a:t>Echo Effect:</a:t>
            </a:r>
            <a:r>
              <a:rPr lang="en-US" altLang="en-US" sz="2800" dirty="0" smtClean="0">
                <a:solidFill>
                  <a:srgbClr val="0D0D0D"/>
                </a:solidFill>
                <a:ea typeface="ＭＳ Ｐゴシック" pitchFamily="34" charset="-128"/>
              </a:rPr>
              <a:t> when a survivor responds using the same language a worker used, but does not comprehend what they are saying.</a:t>
            </a:r>
          </a:p>
          <a:p>
            <a:pPr>
              <a:lnSpc>
                <a:spcPct val="80000"/>
              </a:lnSpc>
              <a:spcAft>
                <a:spcPts val="600"/>
              </a:spcAft>
              <a:defRPr/>
            </a:pPr>
            <a:endParaRPr lang="en-US" altLang="en-US" sz="2800" dirty="0" smtClean="0">
              <a:solidFill>
                <a:srgbClr val="0D0D0D"/>
              </a:solidFill>
              <a:ea typeface="ＭＳ Ｐゴシック" pitchFamily="34" charset="-128"/>
            </a:endParaRPr>
          </a:p>
          <a:p>
            <a:pPr>
              <a:lnSpc>
                <a:spcPct val="80000"/>
              </a:lnSpc>
              <a:spcAft>
                <a:spcPts val="600"/>
              </a:spcAft>
              <a:defRPr/>
            </a:pPr>
            <a:r>
              <a:rPr lang="en-US" altLang="en-US" sz="2800" dirty="0" smtClean="0">
                <a:solidFill>
                  <a:srgbClr val="0D0D0D"/>
                </a:solidFill>
                <a:ea typeface="ＭＳ Ｐゴシック" pitchFamily="34" charset="-128"/>
              </a:rPr>
              <a:t>You can do this by going slow and checking for understanding by asking like: “what is one thing you heard me say?”</a:t>
            </a:r>
          </a:p>
          <a:p>
            <a:pPr>
              <a:lnSpc>
                <a:spcPct val="80000"/>
              </a:lnSpc>
              <a:defRPr/>
            </a:pPr>
            <a:endParaRPr lang="en-US" altLang="en-US" sz="1200" dirty="0" smtClean="0">
              <a:solidFill>
                <a:srgbClr val="0D0D0D"/>
              </a:solidFill>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en-US"/>
          </a:p>
        </p:txBody>
      </p:sp>
    </p:spTree>
    <p:extLst>
      <p:ext uri="{BB962C8B-B14F-4D97-AF65-F5344CB8AC3E}">
        <p14:creationId xmlns:p14="http://schemas.microsoft.com/office/powerpoint/2010/main" xmlns="" val="3654890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You should initially assume that all adult survivors with a disability have the capacity to</a:t>
            </a:r>
          </a:p>
          <a:p>
            <a:r>
              <a:rPr lang="en-US" sz="1200" kern="1200" baseline="0" dirty="0" smtClean="0">
                <a:solidFill>
                  <a:schemeClr val="tx1"/>
                </a:solidFill>
                <a:latin typeface="+mn-lt"/>
                <a:ea typeface="+mn-ea"/>
                <a:cs typeface="+mn-cs"/>
              </a:rPr>
              <a:t>provide informed consent independently. Always ask the individual whether they would like to access support</a:t>
            </a:r>
          </a:p>
          <a:p>
            <a:r>
              <a:rPr lang="en-US" sz="1200" kern="1200" baseline="0" dirty="0" smtClean="0">
                <a:solidFill>
                  <a:schemeClr val="tx1"/>
                </a:solidFill>
                <a:latin typeface="+mn-lt"/>
                <a:ea typeface="+mn-ea"/>
                <a:cs typeface="+mn-cs"/>
              </a:rPr>
              <a:t>to make an informed decision.</a:t>
            </a:r>
          </a:p>
          <a:p>
            <a:r>
              <a:rPr lang="en-US" sz="1200" kern="1200" baseline="0" dirty="0" smtClean="0">
                <a:solidFill>
                  <a:schemeClr val="tx1"/>
                </a:solidFill>
                <a:latin typeface="+mn-lt"/>
                <a:ea typeface="+mn-ea"/>
                <a:cs typeface="+mn-cs"/>
              </a:rPr>
              <a:t>If you are working with a person with whom you are having difficulty communicating, ask yourself the following</a:t>
            </a:r>
          </a:p>
          <a:p>
            <a:r>
              <a:rPr lang="en-US" sz="1200" kern="1200" baseline="0" dirty="0" smtClean="0">
                <a:solidFill>
                  <a:schemeClr val="tx1"/>
                </a:solidFill>
                <a:latin typeface="+mn-lt"/>
                <a:ea typeface="+mn-ea"/>
                <a:cs typeface="+mn-cs"/>
              </a:rPr>
              <a:t>key questions: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Did you try more than one method of communicating the information? Have you given them time to process</a:t>
            </a:r>
          </a:p>
          <a:p>
            <a:r>
              <a:rPr lang="en-US" sz="1200" kern="1200" baseline="0" dirty="0" smtClean="0">
                <a:solidFill>
                  <a:schemeClr val="tx1"/>
                </a:solidFill>
                <a:latin typeface="+mn-lt"/>
                <a:ea typeface="+mn-ea"/>
                <a:cs typeface="+mn-cs"/>
              </a:rPr>
              <a:t>this information and ask questions?</a:t>
            </a:r>
            <a:endParaRPr lang="en-US" dirty="0" smtClean="0"/>
          </a:p>
          <a:p>
            <a:endParaRPr lang="en-US" dirty="0" smtClean="0"/>
          </a:p>
          <a:p>
            <a:r>
              <a:rPr lang="en-US" sz="1200" kern="1200" baseline="0" dirty="0" smtClean="0">
                <a:solidFill>
                  <a:schemeClr val="tx1"/>
                </a:solidFill>
                <a:latin typeface="+mn-lt"/>
                <a:ea typeface="+mn-ea"/>
                <a:cs typeface="+mn-cs"/>
              </a:rPr>
              <a:t>Are you able to determine whether the survivor understands the information provided and the consequences</a:t>
            </a:r>
          </a:p>
          <a:p>
            <a:r>
              <a:rPr lang="en-US" sz="1200" kern="1200" baseline="0" dirty="0" smtClean="0">
                <a:solidFill>
                  <a:schemeClr val="tx1"/>
                </a:solidFill>
                <a:latin typeface="+mn-lt"/>
                <a:ea typeface="+mn-ea"/>
                <a:cs typeface="+mn-cs"/>
              </a:rPr>
              <a:t>of decisions they may make? How did you determine this? (e.g. through questions, discussions, gestures or</a:t>
            </a:r>
          </a:p>
          <a:p>
            <a:r>
              <a:rPr lang="en-US" sz="1200" kern="1200" baseline="0" dirty="0" smtClean="0">
                <a:solidFill>
                  <a:schemeClr val="tx1"/>
                </a:solidFill>
                <a:latin typeface="+mn-lt"/>
                <a:ea typeface="+mn-ea"/>
                <a:cs typeface="+mn-cs"/>
              </a:rPr>
              <a:t>other forms?)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Have you been able to ensure that the survivor’s decisions are voluntary and not forced or coerced by others?</a:t>
            </a:r>
          </a:p>
          <a:p>
            <a:r>
              <a:rPr lang="en-US" sz="1200" kern="1200" baseline="0" dirty="0" smtClean="0">
                <a:solidFill>
                  <a:schemeClr val="tx1"/>
                </a:solidFill>
                <a:latin typeface="+mn-lt"/>
                <a:ea typeface="+mn-ea"/>
                <a:cs typeface="+mn-cs"/>
              </a:rPr>
              <a:t>How did you determine this? (Is a caregiver or family member already involved? if so, how? are they answering the questions you ask with consulting the survivor?)</a:t>
            </a:r>
          </a:p>
          <a:p>
            <a:endParaRPr lang="en-US" sz="1200" kern="1200" baseline="0" dirty="0" smtClean="0">
              <a:solidFill>
                <a:schemeClr val="tx1"/>
              </a:solidFill>
              <a:latin typeface="+mn-lt"/>
              <a:ea typeface="+mn-ea"/>
              <a:cs typeface="+mn-cs"/>
            </a:endParaRPr>
          </a:p>
          <a:p>
            <a:r>
              <a:rPr lang="en-US" sz="2400" kern="1200" baseline="0" dirty="0" smtClean="0">
                <a:solidFill>
                  <a:schemeClr val="tx1"/>
                </a:solidFill>
                <a:latin typeface="+mn-lt"/>
                <a:ea typeface="+mn-ea"/>
                <a:cs typeface="+mn-cs"/>
              </a:rPr>
              <a:t>If after reflecting on these questions you are still unsure of a survivor’s capacity to consent independently, you</a:t>
            </a:r>
          </a:p>
          <a:p>
            <a:r>
              <a:rPr lang="en-US" sz="2400" kern="1200" baseline="0" dirty="0" smtClean="0">
                <a:solidFill>
                  <a:schemeClr val="tx1"/>
                </a:solidFill>
                <a:latin typeface="+mn-lt"/>
                <a:ea typeface="+mn-ea"/>
                <a:cs typeface="+mn-cs"/>
              </a:rPr>
              <a:t>should involve a supervisor to help you determine whether there is a need to provide additional support for</a:t>
            </a:r>
          </a:p>
          <a:p>
            <a:r>
              <a:rPr lang="en-US" sz="2400" kern="1200" baseline="0" dirty="0" smtClean="0">
                <a:solidFill>
                  <a:schemeClr val="tx1"/>
                </a:solidFill>
                <a:latin typeface="+mn-lt"/>
                <a:ea typeface="+mn-ea"/>
                <a:cs typeface="+mn-cs"/>
              </a:rPr>
              <a:t>informed consent. You can:</a:t>
            </a:r>
            <a:endParaRPr lang="en-US" sz="4400" dirty="0" smtClean="0"/>
          </a:p>
          <a:p>
            <a:endParaRPr lang="en-US" sz="2400" dirty="0" smtClean="0"/>
          </a:p>
          <a:p>
            <a:r>
              <a:rPr lang="en-US" sz="2400" b="1" kern="1200" baseline="0" dirty="0" smtClean="0">
                <a:solidFill>
                  <a:schemeClr val="tx1"/>
                </a:solidFill>
                <a:latin typeface="+mn-lt"/>
                <a:ea typeface="+mn-ea"/>
                <a:cs typeface="+mn-cs"/>
              </a:rPr>
              <a:t>Consider involving a trusted support person</a:t>
            </a:r>
            <a:r>
              <a:rPr lang="en-US" sz="2400" kern="1200" baseline="0" dirty="0" smtClean="0">
                <a:solidFill>
                  <a:schemeClr val="tx1"/>
                </a:solidFill>
                <a:latin typeface="+mn-lt"/>
                <a:ea typeface="+mn-ea"/>
                <a:cs typeface="+mn-cs"/>
              </a:rPr>
              <a:t>. Family members, caregivers and peers of persons with</a:t>
            </a:r>
          </a:p>
          <a:p>
            <a:r>
              <a:rPr lang="en-US" sz="2400" kern="1200" baseline="0" dirty="0" smtClean="0">
                <a:solidFill>
                  <a:schemeClr val="tx1"/>
                </a:solidFill>
                <a:latin typeface="+mn-lt"/>
                <a:ea typeface="+mn-ea"/>
                <a:cs typeface="+mn-cs"/>
              </a:rPr>
              <a:t>disabilities can be a valuable resource in facilitating understanding and communication with the person. If</a:t>
            </a:r>
          </a:p>
          <a:p>
            <a:r>
              <a:rPr lang="en-US" sz="2400" kern="1200" baseline="0" dirty="0" smtClean="0">
                <a:solidFill>
                  <a:schemeClr val="tx1"/>
                </a:solidFill>
                <a:latin typeface="+mn-lt"/>
                <a:ea typeface="+mn-ea"/>
                <a:cs typeface="+mn-cs"/>
              </a:rPr>
              <a:t>you determine that it is safe to do so, ask the survivor’s permission to include someone they trust in your</a:t>
            </a:r>
          </a:p>
          <a:p>
            <a:r>
              <a:rPr lang="en-US" sz="2400" kern="1200" baseline="0" dirty="0" smtClean="0">
                <a:solidFill>
                  <a:schemeClr val="tx1"/>
                </a:solidFill>
                <a:latin typeface="+mn-lt"/>
                <a:ea typeface="+mn-ea"/>
                <a:cs typeface="+mn-cs"/>
              </a:rPr>
              <a:t>discussion as a way of supporting communication and enhancing the survivor’s ability to provide informed</a:t>
            </a:r>
          </a:p>
          <a:p>
            <a:r>
              <a:rPr lang="en-US" sz="2400" kern="1200" baseline="0" dirty="0" smtClean="0">
                <a:solidFill>
                  <a:schemeClr val="tx1"/>
                </a:solidFill>
                <a:latin typeface="+mn-lt"/>
                <a:ea typeface="+mn-ea"/>
                <a:cs typeface="+mn-cs"/>
              </a:rPr>
              <a:t>consent. Let the survivor identify who they would like to involve, and watch for any signs that they agree</a:t>
            </a:r>
          </a:p>
          <a:p>
            <a:r>
              <a:rPr lang="en-US" sz="2400" kern="1200" baseline="0" dirty="0" smtClean="0">
                <a:solidFill>
                  <a:schemeClr val="tx1"/>
                </a:solidFill>
                <a:latin typeface="+mn-lt"/>
                <a:ea typeface="+mn-ea"/>
                <a:cs typeface="+mn-cs"/>
              </a:rPr>
              <a:t>or disagree with the suggestions being made by the support person. You will need to carefully check that</a:t>
            </a:r>
          </a:p>
          <a:p>
            <a:r>
              <a:rPr lang="en-US" sz="2400" kern="1200" baseline="0" dirty="0" smtClean="0">
                <a:solidFill>
                  <a:schemeClr val="tx1"/>
                </a:solidFill>
                <a:latin typeface="+mn-lt"/>
                <a:ea typeface="+mn-ea"/>
                <a:cs typeface="+mn-cs"/>
              </a:rPr>
              <a:t>the support person does not take over the decision making process. We will discuss this in the next few slides.   </a:t>
            </a:r>
          </a:p>
          <a:p>
            <a:pPr>
              <a:defRPr/>
            </a:pPr>
            <a:endParaRPr lang="en-US" sz="2400" dirty="0" smtClean="0"/>
          </a:p>
          <a:p>
            <a:pPr>
              <a:defRPr/>
            </a:pPr>
            <a:endParaRPr lang="en-US" sz="2400"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16</a:t>
            </a:fld>
            <a:endParaRPr lang="en-US"/>
          </a:p>
        </p:txBody>
      </p:sp>
    </p:spTree>
    <p:extLst>
      <p:ext uri="{BB962C8B-B14F-4D97-AF65-F5344CB8AC3E}">
        <p14:creationId xmlns:p14="http://schemas.microsoft.com/office/powerpoint/2010/main" xmlns="" val="1953859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2400" dirty="0" smtClean="0"/>
              <a:t>If it is concluded that a survivor does not have the capacity to provide informed consent, workers should use the following principles to identify decisions that are in the best interest of the survivor:</a:t>
            </a:r>
          </a:p>
          <a:p>
            <a:pPr lvl="1">
              <a:defRPr/>
            </a:pPr>
            <a:r>
              <a:rPr lang="en-US" sz="2400" b="1" dirty="0" smtClean="0"/>
              <a:t>Safety</a:t>
            </a:r>
            <a:r>
              <a:rPr lang="en-US" sz="2400" dirty="0" smtClean="0"/>
              <a:t>: does the decision/action protect the survivor from potential abuse?</a:t>
            </a:r>
          </a:p>
          <a:p>
            <a:pPr lvl="1">
              <a:defRPr/>
            </a:pPr>
            <a:r>
              <a:rPr lang="en-US" sz="2400" b="1" dirty="0" smtClean="0"/>
              <a:t>Empowerment</a:t>
            </a:r>
            <a:r>
              <a:rPr lang="en-US" sz="2400" dirty="0" smtClean="0"/>
              <a:t>: is the decision/action in line with the survivor’s interests and/or needs?</a:t>
            </a:r>
          </a:p>
          <a:p>
            <a:pPr lvl="1">
              <a:defRPr/>
            </a:pPr>
            <a:r>
              <a:rPr lang="en-US" sz="2400" b="1" dirty="0" smtClean="0"/>
              <a:t>Cost/Benefit Analysis</a:t>
            </a:r>
            <a:r>
              <a:rPr lang="en-US" sz="2400" dirty="0" smtClean="0"/>
              <a:t>: do the potential benefits of the decision/action, outweigh the risks?</a:t>
            </a:r>
          </a:p>
          <a:p>
            <a:pPr lvl="1">
              <a:defRPr/>
            </a:pPr>
            <a:r>
              <a:rPr lang="en-US" sz="2400" b="1" dirty="0" smtClean="0"/>
              <a:t>Therapeutic Benefit</a:t>
            </a:r>
            <a:r>
              <a:rPr lang="en-US" sz="2400" dirty="0" smtClean="0"/>
              <a:t>: does the decision/action promote the survivor’s overall growth and recovery?</a:t>
            </a:r>
          </a:p>
          <a:p>
            <a:pPr lvl="1">
              <a:defRPr/>
            </a:pPr>
            <a:endParaRPr lang="en-US" sz="2400" b="1" dirty="0" smtClean="0"/>
          </a:p>
          <a:p>
            <a:pPr lvl="0">
              <a:defRPr/>
            </a:pPr>
            <a:r>
              <a:rPr lang="en-US" sz="2400" b="1" dirty="0" smtClean="0"/>
              <a:t>**If you have time you may also want to distribute copies of the Flow</a:t>
            </a:r>
            <a:r>
              <a:rPr lang="en-US" sz="2400" b="1" baseline="0" dirty="0" smtClean="0"/>
              <a:t> chart on pg. 145 of the GBV Case Management Guidelines which outlines the process for determining capacity to consent for a person with a disability**</a:t>
            </a:r>
            <a:endParaRPr lang="en-US" sz="2400" b="1" dirty="0" smtClean="0"/>
          </a:p>
          <a:p>
            <a:endParaRPr lang="en-US" sz="240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2400"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17</a:t>
            </a:fld>
            <a:endParaRPr lang="en-US"/>
          </a:p>
        </p:txBody>
      </p:sp>
    </p:spTree>
    <p:extLst>
      <p:ext uri="{BB962C8B-B14F-4D97-AF65-F5344CB8AC3E}">
        <p14:creationId xmlns:p14="http://schemas.microsoft.com/office/powerpoint/2010/main" xmlns="" val="1607246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**G</a:t>
            </a:r>
            <a:r>
              <a:rPr lang="en-US" b="1" baseline="0" dirty="0" smtClean="0"/>
              <a:t>ive each person Handout 17C.2., which has Maria’s story and the questions on it. Have them discuss the answers to the 5 questions amongst themselves and then bring everyone back to the larger group to discuss their conclusions.**</a:t>
            </a:r>
          </a:p>
          <a:p>
            <a:endParaRPr lang="en-US" baseline="0" dirty="0" smtClean="0"/>
          </a:p>
          <a:p>
            <a:r>
              <a:rPr lang="en-US" baseline="0" dirty="0" smtClean="0"/>
              <a:t>Based off of the information presented in the above scenario, it would NOT be best practice to have Maria file a report against her abuser as this is not in line with her wishes, could potentially place her in danger, and also because she does not understand the potential future involvement in criminal justice procedures. Overall, making Maria file a report does not reinforce healing, recovery and empowerment. </a:t>
            </a:r>
          </a:p>
          <a:p>
            <a:endParaRPr lang="en-US" baseline="0" dirty="0" smtClean="0"/>
          </a:p>
          <a:p>
            <a:r>
              <a:rPr lang="en-US" baseline="0" dirty="0" smtClean="0"/>
              <a:t>In terms of working with Maria’s parents, we would want to spend some time working with them in a non-judgmental manner– acknowledging their concerns and their desire to want to go to the police, while also probing to see if they can understand Maria’s hesitation and her how doing so could put her at greater risk for harm.  You would want to also emphasize them the importance of a supportive response from caregivers in the survivor’s healing and recovery – that it can make a tremendous difference in Maria’s recovery for her to know that her parents support her and love her.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18</a:t>
            </a:fld>
            <a:endParaRPr lang="en-US"/>
          </a:p>
        </p:txBody>
      </p:sp>
    </p:spTree>
    <p:extLst>
      <p:ext uri="{BB962C8B-B14F-4D97-AF65-F5344CB8AC3E}">
        <p14:creationId xmlns:p14="http://schemas.microsoft.com/office/powerpoint/2010/main" xmlns="" val="42324326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It can be very useful and in some cases necessary to work with the</a:t>
            </a:r>
          </a:p>
          <a:p>
            <a:r>
              <a:rPr lang="en-US" sz="1200" kern="1200" baseline="0" dirty="0" smtClean="0">
                <a:solidFill>
                  <a:schemeClr val="tx1"/>
                </a:solidFill>
                <a:latin typeface="+mn-lt"/>
                <a:ea typeface="+mn-ea"/>
                <a:cs typeface="+mn-cs"/>
              </a:rPr>
              <a:t>survivor’s caregiver(s) and/or family members. However, doing so can also complicate efforts to promote the</a:t>
            </a:r>
          </a:p>
          <a:p>
            <a:r>
              <a:rPr lang="en-US" sz="1200" kern="1200" baseline="0" dirty="0" smtClean="0">
                <a:solidFill>
                  <a:schemeClr val="tx1"/>
                </a:solidFill>
                <a:latin typeface="+mn-lt"/>
                <a:ea typeface="+mn-ea"/>
                <a:cs typeface="+mn-cs"/>
              </a:rPr>
              <a:t>safety, confidentiality and interests of the survivor. Persons with disabilities should always be consulted on the</a:t>
            </a:r>
          </a:p>
          <a:p>
            <a:r>
              <a:rPr lang="en-US" sz="1200" kern="1200" baseline="0" dirty="0" smtClean="0">
                <a:solidFill>
                  <a:schemeClr val="tx1"/>
                </a:solidFill>
                <a:latin typeface="+mn-lt"/>
                <a:ea typeface="+mn-ea"/>
                <a:cs typeface="+mn-cs"/>
              </a:rPr>
              <a:t>involvement of caregivers and family members, as would be the case with all survivors. You will need to routinely</a:t>
            </a:r>
          </a:p>
          <a:p>
            <a:r>
              <a:rPr lang="en-US" sz="1200" kern="1200" baseline="0" dirty="0" smtClean="0">
                <a:solidFill>
                  <a:schemeClr val="tx1"/>
                </a:solidFill>
                <a:latin typeface="+mn-lt"/>
                <a:ea typeface="+mn-ea"/>
                <a:cs typeface="+mn-cs"/>
              </a:rPr>
              <a:t>assess the risks and benefits of involving a caregiver in a survivor’s care and continually ask if it necessary, safe and</a:t>
            </a:r>
          </a:p>
          <a:p>
            <a:r>
              <a:rPr lang="en-US" sz="1200" kern="1200" baseline="0" dirty="0" smtClean="0">
                <a:solidFill>
                  <a:schemeClr val="tx1"/>
                </a:solidFill>
                <a:latin typeface="+mn-lt"/>
                <a:ea typeface="+mn-ea"/>
                <a:cs typeface="+mn-cs"/>
              </a:rPr>
              <a:t>ultimately empowering for the survivor to do so. Some important things to remember when working with caregivers</a:t>
            </a:r>
          </a:p>
          <a:p>
            <a:r>
              <a:rPr lang="en-US" sz="1200" kern="1200" baseline="0" dirty="0" smtClean="0">
                <a:solidFill>
                  <a:schemeClr val="tx1"/>
                </a:solidFill>
                <a:latin typeface="+mn-lt"/>
                <a:ea typeface="+mn-ea"/>
                <a:cs typeface="+mn-cs"/>
              </a:rPr>
              <a:t>and family members are: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Assess safety. </a:t>
            </a:r>
            <a:r>
              <a:rPr lang="en-US" sz="1200" kern="1200" baseline="0" dirty="0" smtClean="0">
                <a:solidFill>
                  <a:schemeClr val="tx1"/>
                </a:solidFill>
                <a:latin typeface="+mn-lt"/>
                <a:ea typeface="+mn-ea"/>
                <a:cs typeface="+mn-cs"/>
              </a:rPr>
              <a:t>Routinely carry out a thorough safety assessment to rule out potential abuse from the assisting</a:t>
            </a:r>
          </a:p>
          <a:p>
            <a:r>
              <a:rPr lang="en-US" sz="1200" kern="1200" baseline="0" dirty="0" smtClean="0">
                <a:solidFill>
                  <a:schemeClr val="tx1"/>
                </a:solidFill>
                <a:latin typeface="+mn-lt"/>
                <a:ea typeface="+mn-ea"/>
                <a:cs typeface="+mn-cs"/>
              </a:rPr>
              <a:t>person, as most often the perpetrator is someone the survivor knows and it may be the person providing them care</a:t>
            </a:r>
          </a:p>
          <a:p>
            <a:r>
              <a:rPr lang="en-US" sz="1200" kern="1200" baseline="0" dirty="0" smtClean="0">
                <a:solidFill>
                  <a:schemeClr val="tx1"/>
                </a:solidFill>
                <a:latin typeface="+mn-lt"/>
                <a:ea typeface="+mn-ea"/>
                <a:cs typeface="+mn-cs"/>
              </a:rPr>
              <a:t>and assistance on a daily basis.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Focus on the survivor. </a:t>
            </a:r>
            <a:r>
              <a:rPr lang="en-US" sz="1200" kern="1200" baseline="0" dirty="0" smtClean="0">
                <a:solidFill>
                  <a:schemeClr val="tx1"/>
                </a:solidFill>
                <a:latin typeface="+mn-lt"/>
                <a:ea typeface="+mn-ea"/>
                <a:cs typeface="+mn-cs"/>
              </a:rPr>
              <a:t>The survivor is the individual seeking services and all actions should be guided by their</a:t>
            </a:r>
          </a:p>
          <a:p>
            <a:r>
              <a:rPr lang="en-US" sz="1200" kern="1200" baseline="0" dirty="0" smtClean="0">
                <a:solidFill>
                  <a:schemeClr val="tx1"/>
                </a:solidFill>
                <a:latin typeface="+mn-lt"/>
                <a:ea typeface="+mn-ea"/>
                <a:cs typeface="+mn-cs"/>
              </a:rPr>
              <a:t>will and preferences. The interests of family members and caregivers may or may not be linked to the will and</a:t>
            </a:r>
          </a:p>
          <a:p>
            <a:r>
              <a:rPr lang="en-US" sz="1200" kern="1200" baseline="0" dirty="0" smtClean="0">
                <a:solidFill>
                  <a:schemeClr val="tx1"/>
                </a:solidFill>
                <a:latin typeface="+mn-lt"/>
                <a:ea typeface="+mn-ea"/>
                <a:cs typeface="+mn-cs"/>
              </a:rPr>
              <a:t>preferences of the survivor. Maintain primary communication and participation with the survivor, and ask for</a:t>
            </a:r>
          </a:p>
          <a:p>
            <a:r>
              <a:rPr lang="en-US" sz="1200" kern="1200" baseline="0" dirty="0" smtClean="0">
                <a:solidFill>
                  <a:schemeClr val="tx1"/>
                </a:solidFill>
                <a:latin typeface="+mn-lt"/>
                <a:ea typeface="+mn-ea"/>
                <a:cs typeface="+mn-cs"/>
              </a:rPr>
              <a:t>permission from the survivor to communicate with the caregiver or family member.</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Maintain confidentiality. </a:t>
            </a:r>
            <a:r>
              <a:rPr lang="en-US" sz="1200" kern="1200" baseline="0" dirty="0" smtClean="0">
                <a:solidFill>
                  <a:schemeClr val="tx1"/>
                </a:solidFill>
                <a:latin typeface="+mn-lt"/>
                <a:ea typeface="+mn-ea"/>
                <a:cs typeface="+mn-cs"/>
              </a:rPr>
              <a:t>If the survivor discloses information they do not wish to be shared with their caregiver/</a:t>
            </a:r>
          </a:p>
          <a:p>
            <a:r>
              <a:rPr lang="en-US" sz="1200" kern="1200" baseline="0" dirty="0" smtClean="0">
                <a:solidFill>
                  <a:schemeClr val="tx1"/>
                </a:solidFill>
                <a:latin typeface="+mn-lt"/>
                <a:ea typeface="+mn-ea"/>
                <a:cs typeface="+mn-cs"/>
              </a:rPr>
              <a:t>family members, you must respect and maintain the survivor’s confidentiality. Do not share any of the survivor’s</a:t>
            </a:r>
          </a:p>
          <a:p>
            <a:r>
              <a:rPr lang="en-US" sz="1200" kern="1200" baseline="0" dirty="0" smtClean="0">
                <a:solidFill>
                  <a:schemeClr val="tx1"/>
                </a:solidFill>
                <a:latin typeface="+mn-lt"/>
                <a:ea typeface="+mn-ea"/>
                <a:cs typeface="+mn-cs"/>
              </a:rPr>
              <a:t>information, even with the caregiver, without explicit permission from the survivor. When sharing information,</a:t>
            </a:r>
          </a:p>
          <a:p>
            <a:r>
              <a:rPr lang="en-US" sz="1200" kern="1200" baseline="0" dirty="0" smtClean="0">
                <a:solidFill>
                  <a:schemeClr val="tx1"/>
                </a:solidFill>
                <a:latin typeface="+mn-lt"/>
                <a:ea typeface="+mn-ea"/>
                <a:cs typeface="+mn-cs"/>
              </a:rPr>
              <a:t>always think about why the caregiver needs that information and only share what is necessary to facilitate care.</a:t>
            </a:r>
          </a:p>
          <a:p>
            <a:r>
              <a:rPr lang="en-US" sz="1200" kern="1200" baseline="0" dirty="0" smtClean="0">
                <a:solidFill>
                  <a:schemeClr val="tx1"/>
                </a:solidFill>
                <a:latin typeface="+mn-lt"/>
                <a:ea typeface="+mn-ea"/>
                <a:cs typeface="+mn-cs"/>
              </a:rPr>
              <a:t>For example, you may do a joint session with a survivor and their caregiver to review a case action plan because</a:t>
            </a:r>
          </a:p>
          <a:p>
            <a:r>
              <a:rPr lang="en-US" sz="1200" kern="1200" baseline="0" dirty="0" smtClean="0">
                <a:solidFill>
                  <a:schemeClr val="tx1"/>
                </a:solidFill>
                <a:latin typeface="+mn-lt"/>
                <a:ea typeface="+mn-ea"/>
                <a:cs typeface="+mn-cs"/>
              </a:rPr>
              <a:t>it requires the caregiver or family member’s action. In that case, they only need to know what is relevant for</a:t>
            </a:r>
          </a:p>
          <a:p>
            <a:r>
              <a:rPr lang="en-US" sz="1200" kern="1200" baseline="0" dirty="0" smtClean="0">
                <a:solidFill>
                  <a:schemeClr val="tx1"/>
                </a:solidFill>
                <a:latin typeface="+mn-lt"/>
                <a:ea typeface="+mn-ea"/>
                <a:cs typeface="+mn-cs"/>
              </a:rPr>
              <a:t>facilitating that part of the survivor’s care. Finally, if a caregiver or family member is involved in any aspects of the</a:t>
            </a:r>
          </a:p>
          <a:p>
            <a:r>
              <a:rPr lang="en-US" sz="1200" kern="1200" baseline="0" dirty="0" smtClean="0">
                <a:solidFill>
                  <a:schemeClr val="tx1"/>
                </a:solidFill>
                <a:latin typeface="+mn-lt"/>
                <a:ea typeface="+mn-ea"/>
                <a:cs typeface="+mn-cs"/>
              </a:rPr>
              <a:t>case management process, they also need to maintain confidentiality. Be sure you have made this clear to the</a:t>
            </a:r>
          </a:p>
          <a:p>
            <a:r>
              <a:rPr lang="en-US" sz="1200" kern="1200" baseline="0" dirty="0" smtClean="0">
                <a:solidFill>
                  <a:schemeClr val="tx1"/>
                </a:solidFill>
                <a:latin typeface="+mn-lt"/>
                <a:ea typeface="+mn-ea"/>
                <a:cs typeface="+mn-cs"/>
              </a:rPr>
              <a:t>person from the beginning.</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Support the caregiver or family member. </a:t>
            </a:r>
            <a:r>
              <a:rPr lang="en-US" sz="1200" kern="1200" baseline="0" dirty="0" smtClean="0">
                <a:solidFill>
                  <a:schemeClr val="tx1"/>
                </a:solidFill>
                <a:latin typeface="+mn-lt"/>
                <a:ea typeface="+mn-ea"/>
                <a:cs typeface="+mn-cs"/>
              </a:rPr>
              <a:t>If you determine that the caregiver or family member involved is safe,</a:t>
            </a:r>
          </a:p>
          <a:p>
            <a:r>
              <a:rPr lang="en-US" sz="1200" kern="1200" baseline="0" dirty="0" smtClean="0">
                <a:solidFill>
                  <a:schemeClr val="tx1"/>
                </a:solidFill>
                <a:latin typeface="+mn-lt"/>
                <a:ea typeface="+mn-ea"/>
                <a:cs typeface="+mn-cs"/>
              </a:rPr>
              <a:t>you should provide support to the caregiver as well. Providing them with accurate information about the risks</a:t>
            </a:r>
          </a:p>
          <a:p>
            <a:r>
              <a:rPr lang="en-US" sz="1200" kern="1200" baseline="0" dirty="0" smtClean="0">
                <a:solidFill>
                  <a:schemeClr val="tx1"/>
                </a:solidFill>
                <a:latin typeface="+mn-lt"/>
                <a:ea typeface="+mn-ea"/>
                <a:cs typeface="+mn-cs"/>
              </a:rPr>
              <a:t>and impacts GBV and trauma can help them understand what the survivor may be experiencing and how to best</a:t>
            </a:r>
          </a:p>
          <a:p>
            <a:r>
              <a:rPr lang="en-US" sz="1200" kern="1200" baseline="0" dirty="0" smtClean="0">
                <a:solidFill>
                  <a:schemeClr val="tx1"/>
                </a:solidFill>
                <a:latin typeface="+mn-lt"/>
                <a:ea typeface="+mn-ea"/>
                <a:cs typeface="+mn-cs"/>
              </a:rPr>
              <a:t>support them. Caregivers may be inclined to blame the survivor, so be sure to communicate that what happened</a:t>
            </a:r>
          </a:p>
          <a:p>
            <a:r>
              <a:rPr lang="en-US" sz="1200" kern="1200" baseline="0" dirty="0" smtClean="0">
                <a:solidFill>
                  <a:schemeClr val="tx1"/>
                </a:solidFill>
                <a:latin typeface="+mn-lt"/>
                <a:ea typeface="+mn-ea"/>
                <a:cs typeface="+mn-cs"/>
              </a:rPr>
              <a:t>was not the survivor’s fault. Caregivers may also blame themselves for not being able to protect the survivor</a:t>
            </a:r>
          </a:p>
          <a:p>
            <a:r>
              <a:rPr lang="en-US" sz="1200" kern="1200" baseline="0" dirty="0" smtClean="0">
                <a:solidFill>
                  <a:schemeClr val="tx1"/>
                </a:solidFill>
                <a:latin typeface="+mn-lt"/>
                <a:ea typeface="+mn-ea"/>
                <a:cs typeface="+mn-cs"/>
              </a:rPr>
              <a:t>from violence. Providing messages to the caregiver that are supportive, non-blaming and non-judgmental may be</a:t>
            </a:r>
          </a:p>
          <a:p>
            <a:r>
              <a:rPr lang="en-US" sz="1200" kern="1200" baseline="0" dirty="0" smtClean="0">
                <a:solidFill>
                  <a:schemeClr val="tx1"/>
                </a:solidFill>
                <a:latin typeface="+mn-lt"/>
                <a:ea typeface="+mn-ea"/>
                <a:cs typeface="+mn-cs"/>
              </a:rPr>
              <a:t>important for them to hear. By supporting them, you are also enhancing their ability to support the survivor.</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19</a:t>
            </a:fld>
            <a:endParaRPr lang="en-US"/>
          </a:p>
        </p:txBody>
      </p:sp>
    </p:spTree>
    <p:extLst>
      <p:ext uri="{BB962C8B-B14F-4D97-AF65-F5344CB8AC3E}">
        <p14:creationId xmlns:p14="http://schemas.microsoft.com/office/powerpoint/2010/main" xmlns="" val="727431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**Brainstorm with participants:  What additional considerations do</a:t>
            </a:r>
            <a:r>
              <a:rPr lang="en-US" b="1" baseline="0" dirty="0" smtClean="0"/>
              <a:t> you need to consider for </a:t>
            </a:r>
            <a:r>
              <a:rPr lang="en-US" b="1" dirty="0" smtClean="0"/>
              <a:t>safety planning </a:t>
            </a:r>
            <a:r>
              <a:rPr lang="en-US" b="1" baseline="0" dirty="0" smtClean="0"/>
              <a:t>for survivors with disabilities?  Flip chart responses.  Then review slide.  **</a:t>
            </a:r>
            <a:r>
              <a:rPr lang="en-US" baseline="0" dirty="0" smtClean="0"/>
              <a:t> </a:t>
            </a:r>
            <a:endParaRPr lang="en-US" dirty="0" smtClean="0"/>
          </a:p>
          <a:p>
            <a:endParaRPr lang="en-US" dirty="0" smtClean="0"/>
          </a:p>
          <a:p>
            <a:r>
              <a:rPr lang="en-US" sz="1200" kern="1200" baseline="0" dirty="0" smtClean="0">
                <a:solidFill>
                  <a:schemeClr val="tx1"/>
                </a:solidFill>
                <a:latin typeface="+mn-lt"/>
                <a:ea typeface="+mn-ea"/>
                <a:cs typeface="+mn-cs"/>
              </a:rPr>
              <a:t>Safety plans for survivors with disabilities must be highly individualized and should take into account the following:</a:t>
            </a:r>
          </a:p>
          <a:p>
            <a:pPr>
              <a:buFont typeface="Arial" pitchFamily="34" charset="0"/>
              <a:buChar char="•"/>
            </a:pPr>
            <a:r>
              <a:rPr lang="en-US" sz="1200" kern="1200" baseline="0" dirty="0" smtClean="0">
                <a:solidFill>
                  <a:schemeClr val="tx1"/>
                </a:solidFill>
                <a:latin typeface="+mn-lt"/>
                <a:ea typeface="+mn-ea"/>
                <a:cs typeface="+mn-cs"/>
              </a:rPr>
              <a:t>The individual’s specific disability and living situation and ways in which a perpetrator may try to exploit the</a:t>
            </a:r>
          </a:p>
          <a:p>
            <a:pPr>
              <a:buFont typeface="Arial" pitchFamily="34" charset="0"/>
              <a:buNone/>
            </a:pPr>
            <a:r>
              <a:rPr lang="en-US" sz="1200" kern="1200" baseline="0" dirty="0" smtClean="0">
                <a:solidFill>
                  <a:schemeClr val="tx1"/>
                </a:solidFill>
                <a:latin typeface="+mn-lt"/>
                <a:ea typeface="+mn-ea"/>
                <a:cs typeface="+mn-cs"/>
              </a:rPr>
              <a:t>survivor’s disability to isolate them, prevent them from leaving or further harm them.</a:t>
            </a:r>
          </a:p>
          <a:p>
            <a:pPr>
              <a:buFont typeface="Arial" pitchFamily="34" charset="0"/>
              <a:buChar char="•"/>
            </a:pPr>
            <a:r>
              <a:rPr lang="en-US" sz="1200" kern="1200" baseline="0" dirty="0" smtClean="0">
                <a:solidFill>
                  <a:schemeClr val="tx1"/>
                </a:solidFill>
                <a:latin typeface="+mn-lt"/>
                <a:ea typeface="+mn-ea"/>
                <a:cs typeface="+mn-cs"/>
              </a:rPr>
              <a:t>How the survivor’s impairment may impact execution of their safety plan, and adjust the plan as necessary.</a:t>
            </a:r>
          </a:p>
          <a:p>
            <a:pPr>
              <a:buFont typeface="Arial" pitchFamily="34" charset="0"/>
              <a:buChar char="•"/>
            </a:pPr>
            <a:r>
              <a:rPr lang="en-US" sz="1200" kern="1200" baseline="0" dirty="0" smtClean="0">
                <a:solidFill>
                  <a:schemeClr val="tx1"/>
                </a:solidFill>
                <a:latin typeface="+mn-lt"/>
                <a:ea typeface="+mn-ea"/>
                <a:cs typeface="+mn-cs"/>
              </a:rPr>
              <a:t>What disability-specific items the person may need if they implement their safety plan, such as medication,</a:t>
            </a:r>
          </a:p>
          <a:p>
            <a:pPr>
              <a:buFont typeface="Arial" pitchFamily="34" charset="0"/>
              <a:buNone/>
            </a:pPr>
            <a:r>
              <a:rPr lang="en-US" sz="1200" kern="1200" baseline="0" dirty="0" smtClean="0">
                <a:solidFill>
                  <a:schemeClr val="tx1"/>
                </a:solidFill>
                <a:latin typeface="+mn-lt"/>
                <a:ea typeface="+mn-ea"/>
                <a:cs typeface="+mn-cs"/>
              </a:rPr>
              <a:t>assistive devices or equipment, or relevant documentation for health or legal support.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20</a:t>
            </a:fld>
            <a:endParaRPr lang="en-US"/>
          </a:p>
        </p:txBody>
      </p:sp>
    </p:spTree>
    <p:extLst>
      <p:ext uri="{BB962C8B-B14F-4D97-AF65-F5344CB8AC3E}">
        <p14:creationId xmlns:p14="http://schemas.microsoft.com/office/powerpoint/2010/main" xmlns="" val="2725404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 Module 17C: GBV</a:t>
            </a:r>
            <a:r>
              <a:rPr lang="en-US" sz="1200" b="1" kern="1200" baseline="0" dirty="0" smtClean="0">
                <a:solidFill>
                  <a:schemeClr val="tx1"/>
                </a:solidFill>
                <a:effectLst/>
                <a:latin typeface="+mn-lt"/>
                <a:ea typeface="+mn-ea"/>
                <a:cs typeface="+mn-cs"/>
              </a:rPr>
              <a:t> Case Management with </a:t>
            </a:r>
            <a:r>
              <a:rPr lang="en-US" sz="1200" b="1" kern="1200" dirty="0" smtClean="0">
                <a:solidFill>
                  <a:schemeClr val="tx1"/>
                </a:solidFill>
                <a:effectLst/>
                <a:latin typeface="+mn-lt"/>
                <a:ea typeface="+mn-ea"/>
                <a:cs typeface="+mn-cs"/>
              </a:rPr>
              <a:t>Survivors with Disabilities</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different disabilities that survivors may have. </a:t>
            </a:r>
          </a:p>
          <a:p>
            <a:pPr marL="171450" lvl="0" indent="-171450">
              <a:buFont typeface="Arial" charset="0"/>
              <a:buChar char="•"/>
            </a:pPr>
            <a:r>
              <a:rPr lang="en-US" sz="1200" kern="1200" dirty="0" smtClean="0">
                <a:solidFill>
                  <a:schemeClr val="tx1"/>
                </a:solidFill>
                <a:effectLst/>
                <a:latin typeface="+mn-lt"/>
                <a:ea typeface="+mn-ea"/>
                <a:cs typeface="+mn-cs"/>
              </a:rPr>
              <a:t>Identify different communication techniques for working with survivors with disabilities. </a:t>
            </a:r>
          </a:p>
          <a:p>
            <a:pPr marL="171450" lvl="0" indent="-171450">
              <a:buFont typeface="Arial" charset="0"/>
              <a:buChar char="•"/>
            </a:pPr>
            <a:r>
              <a:rPr lang="en-US" sz="1200" kern="1200" dirty="0" smtClean="0">
                <a:solidFill>
                  <a:schemeClr val="tx1"/>
                </a:solidFill>
                <a:effectLst/>
                <a:latin typeface="+mn-lt"/>
                <a:ea typeface="+mn-ea"/>
                <a:cs typeface="+mn-cs"/>
              </a:rPr>
              <a:t>Conduct safety planning in a sensitive and comprehensive manner with survivors with disabilities.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1</a:t>
            </a:r>
            <a:r>
              <a:rPr lang="en-US" sz="1200" kern="1200" dirty="0" smtClean="0">
                <a:solidFill>
                  <a:schemeClr val="tx1"/>
                </a:solidFill>
                <a:effectLst/>
                <a:latin typeface="+mn-lt"/>
                <a:ea typeface="+mn-ea"/>
                <a:cs typeface="+mn-cs"/>
              </a:rPr>
              <a:t> hour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17C.1 – Power and Control Wheel (one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17C.2 – Working with Caregivers (one for each participant)</a:t>
            </a: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-Objectives &amp; Introduction (1-6)</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Working with Survivors Activity (7)</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Working with Survivors/Communication (8-16)</a:t>
            </a:r>
          </a:p>
          <a:p>
            <a:r>
              <a:rPr lang="en-US" sz="1200" kern="1200" baseline="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Informed Consent (17-20)</a:t>
            </a:r>
          </a:p>
          <a:p>
            <a:r>
              <a:rPr lang="en-US" sz="1200" kern="1200" dirty="0" smtClean="0">
                <a:solidFill>
                  <a:schemeClr val="tx1"/>
                </a:solidFill>
                <a:effectLst/>
                <a:latin typeface="+mn-lt"/>
                <a:ea typeface="+mn-ea"/>
                <a:cs typeface="+mn-cs"/>
              </a:rPr>
              <a:t>10</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mins</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Working with Caregivers Activity (21)</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Safety Planning (22)</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mins</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(23)</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Remember that working with survivors with disabilities does not change the fundamental process and principles of case management; rather, this module highlights some considerations that should be kept in mind throughout the case management process.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different kinds of disabilities and the appropriate terminology and etiquette in the program location. They should also know what resources are available locally to work with survivors with disabilities.</a:t>
            </a:r>
            <a:r>
              <a:rPr lang="en-US"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Survivors with disabilities may be at particular risk of violence, due to the power dynamics of depending on caregivers.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Tailor your communication to the understanding and abilities of the survivor. If you’re not sure about the right approach, ask. Be guided by the survivor and her/his behavior.</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Involving caregivers is important, but also carries a certain level of risk, given that caregivers can also be perpetrators. Pay attention to the dynamic between the survivor and caregiver.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Always assume, initially, that a survivor can provide informed consent, but be sure to check for understanding throughout the process. If the survivor cannot provide informed consent, and/or where caregivers are involved in the case management process, use the principles of safety, empowerment, cost/benefit and therapeutic benefit to determine whether an action is in the best interests of the survivor.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2</a:t>
            </a:fld>
            <a:endParaRPr lang="en-US"/>
          </a:p>
        </p:txBody>
      </p:sp>
    </p:spTree>
    <p:extLst>
      <p:ext uri="{BB962C8B-B14F-4D97-AF65-F5344CB8AC3E}">
        <p14:creationId xmlns:p14="http://schemas.microsoft.com/office/powerpoint/2010/main" xmlns="" val="622572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1" dirty="0" smtClean="0"/>
              <a:t>**Review</a:t>
            </a:r>
            <a:r>
              <a:rPr lang="en-US" b="1" baseline="0" dirty="0" smtClean="0"/>
              <a:t> key messages from </a:t>
            </a:r>
            <a:r>
              <a:rPr lang="en-US" b="1" baseline="0" smtClean="0"/>
              <a:t>the </a:t>
            </a:r>
            <a:r>
              <a:rPr lang="en-US" b="1" baseline="0" smtClean="0"/>
              <a:t>session.**</a:t>
            </a:r>
            <a:endParaRPr lang="en-US" b="1" dirty="0" smtClean="0"/>
          </a:p>
          <a:p>
            <a:pPr eaLnBrk="1" hangingPunct="1">
              <a:spcBef>
                <a:spcPct val="0"/>
              </a:spcBef>
              <a:defRPr/>
            </a:pPr>
            <a:endParaRPr lang="en-US" dirty="0" smtClean="0"/>
          </a:p>
          <a:p>
            <a:pPr eaLnBrk="1" hangingPunct="1">
              <a:spcBef>
                <a:spcPct val="0"/>
              </a:spcBef>
              <a:defRPr/>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21</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Disability happens when a health condition interacts with societal barriers that make it difficult to do everyday</a:t>
            </a:r>
          </a:p>
          <a:p>
            <a:r>
              <a:rPr lang="en-US" sz="1200" kern="1200" baseline="0" dirty="0" smtClean="0">
                <a:solidFill>
                  <a:schemeClr val="tx1"/>
                </a:solidFill>
                <a:latin typeface="+mn-lt"/>
                <a:ea typeface="+mn-ea"/>
                <a:cs typeface="+mn-cs"/>
              </a:rPr>
              <a:t>things and participate in community life in the same way as others. Article 1 of the UN Convention on the Rights of</a:t>
            </a:r>
          </a:p>
          <a:p>
            <a:r>
              <a:rPr lang="en-US" sz="1200" kern="1200" baseline="0" dirty="0" smtClean="0">
                <a:solidFill>
                  <a:schemeClr val="tx1"/>
                </a:solidFill>
                <a:latin typeface="+mn-lt"/>
                <a:ea typeface="+mn-ea"/>
                <a:cs typeface="+mn-cs"/>
              </a:rPr>
              <a:t>Persons with Disabilities states that:</a:t>
            </a:r>
          </a:p>
          <a:p>
            <a:r>
              <a:rPr lang="en-US" sz="1200" kern="1200" baseline="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Persons with disabilities include those who have long-term physical, mental, intellectual or sensory</a:t>
            </a:r>
          </a:p>
          <a:p>
            <a:r>
              <a:rPr lang="en-US" sz="1200" i="1" kern="1200" baseline="0" dirty="0" smtClean="0">
                <a:solidFill>
                  <a:schemeClr val="tx1"/>
                </a:solidFill>
                <a:latin typeface="+mn-lt"/>
                <a:ea typeface="+mn-ea"/>
                <a:cs typeface="+mn-cs"/>
              </a:rPr>
              <a:t>impairments which in interaction with various barriers may hinder their full and effective participation in</a:t>
            </a:r>
          </a:p>
          <a:p>
            <a:r>
              <a:rPr lang="en-US" sz="1200" i="1" kern="1200" baseline="0" dirty="0" smtClean="0">
                <a:solidFill>
                  <a:schemeClr val="tx1"/>
                </a:solidFill>
                <a:latin typeface="+mn-lt"/>
                <a:ea typeface="+mn-ea"/>
                <a:cs typeface="+mn-cs"/>
              </a:rPr>
              <a:t>society on an equal basis with others.”</a:t>
            </a:r>
          </a:p>
          <a:p>
            <a:endParaRPr lang="en-US" sz="1200" i="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Persons with disabilities include those who have:</a:t>
            </a:r>
          </a:p>
          <a:p>
            <a:pPr>
              <a:buFont typeface="Arial" pitchFamily="34" charset="0"/>
              <a:buChar char="•"/>
            </a:pPr>
            <a:r>
              <a:rPr lang="en-US" sz="1200" kern="1200" baseline="0" dirty="0" smtClean="0">
                <a:solidFill>
                  <a:schemeClr val="tx1"/>
                </a:solidFill>
                <a:latin typeface="+mn-lt"/>
                <a:ea typeface="+mn-ea"/>
                <a:cs typeface="+mn-cs"/>
              </a:rPr>
              <a:t>  Physical impairments: This includes individuals who have difficulty moving. Some individuals with physical</a:t>
            </a:r>
          </a:p>
          <a:p>
            <a:r>
              <a:rPr lang="en-US" sz="1200" kern="1200" baseline="0" dirty="0" smtClean="0">
                <a:solidFill>
                  <a:schemeClr val="tx1"/>
                </a:solidFill>
                <a:latin typeface="+mn-lt"/>
                <a:ea typeface="+mn-ea"/>
                <a:cs typeface="+mn-cs"/>
              </a:rPr>
              <a:t>disabilities will use assistive devices, such as a wheelchair or a cane, to conduct daily living activities.</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Sensory impairments: This includes individuals who are deaf or have difficulty hearing, as well as individuals</a:t>
            </a:r>
          </a:p>
          <a:p>
            <a:r>
              <a:rPr lang="en-US" sz="1200" kern="1200" baseline="0" dirty="0" smtClean="0">
                <a:solidFill>
                  <a:schemeClr val="tx1"/>
                </a:solidFill>
                <a:latin typeface="+mn-lt"/>
                <a:ea typeface="+mn-ea"/>
                <a:cs typeface="+mn-cs"/>
              </a:rPr>
              <a:t>who are blind or have low vision (finding it difficult to see even when wearing glasses).</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Intellectual impairments: This includes individuals who live with </a:t>
            </a:r>
            <a:r>
              <a:rPr lang="en-US" sz="1200" kern="1200" baseline="0" dirty="0" err="1" smtClean="0">
                <a:solidFill>
                  <a:schemeClr val="tx1"/>
                </a:solidFill>
                <a:latin typeface="+mn-lt"/>
                <a:ea typeface="+mn-ea"/>
                <a:cs typeface="+mn-cs"/>
              </a:rPr>
              <a:t>neurodevelopmental</a:t>
            </a:r>
            <a:r>
              <a:rPr lang="en-US" sz="1200" kern="1200" baseline="0" dirty="0" smtClean="0">
                <a:solidFill>
                  <a:schemeClr val="tx1"/>
                </a:solidFill>
                <a:latin typeface="+mn-lt"/>
                <a:ea typeface="+mn-ea"/>
                <a:cs typeface="+mn-cs"/>
              </a:rPr>
              <a:t> disabilities, also known</a:t>
            </a:r>
          </a:p>
          <a:p>
            <a:r>
              <a:rPr lang="en-US" sz="1200" kern="1200" baseline="0" dirty="0" smtClean="0">
                <a:solidFill>
                  <a:schemeClr val="tx1"/>
                </a:solidFill>
                <a:latin typeface="+mn-lt"/>
                <a:ea typeface="+mn-ea"/>
                <a:cs typeface="+mn-cs"/>
              </a:rPr>
              <a:t>as cognitive or developmental disabilities. Intellectual impairments refer to intellectual functioning (such as</a:t>
            </a:r>
          </a:p>
          <a:p>
            <a:r>
              <a:rPr lang="en-US" sz="1200" kern="1200" baseline="0" dirty="0" smtClean="0">
                <a:solidFill>
                  <a:schemeClr val="tx1"/>
                </a:solidFill>
                <a:latin typeface="+mn-lt"/>
                <a:ea typeface="+mn-ea"/>
                <a:cs typeface="+mn-cs"/>
              </a:rPr>
              <a:t>learning, reasoning, problem-solving, etc.) and adaptive behavior (the conceptual, social, and practical skills</a:t>
            </a:r>
          </a:p>
          <a:p>
            <a:r>
              <a:rPr lang="en-US" sz="1200" kern="1200" baseline="0" dirty="0" smtClean="0">
                <a:solidFill>
                  <a:schemeClr val="tx1"/>
                </a:solidFill>
                <a:latin typeface="+mn-lt"/>
                <a:ea typeface="+mn-ea"/>
                <a:cs typeface="+mn-cs"/>
              </a:rPr>
              <a:t>that are learned and performed by people in their everyday lives).</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Psychosocial disabilities: This includes individuals who experience mental health difficulties which, in</a:t>
            </a:r>
          </a:p>
          <a:p>
            <a:r>
              <a:rPr lang="en-US" sz="1200" kern="1200" baseline="0" dirty="0" smtClean="0">
                <a:solidFill>
                  <a:schemeClr val="tx1"/>
                </a:solidFill>
                <a:latin typeface="+mn-lt"/>
                <a:ea typeface="+mn-ea"/>
                <a:cs typeface="+mn-cs"/>
              </a:rPr>
              <a:t>interaction with discrimination and other societal barriers, prevent their participation in the community on an</a:t>
            </a:r>
          </a:p>
          <a:p>
            <a:r>
              <a:rPr lang="en-US" sz="1200" kern="1200" baseline="0" dirty="0" smtClean="0">
                <a:solidFill>
                  <a:schemeClr val="tx1"/>
                </a:solidFill>
                <a:latin typeface="+mn-lt"/>
                <a:ea typeface="+mn-ea"/>
                <a:cs typeface="+mn-cs"/>
              </a:rPr>
              <a:t>equal basis with others.</a:t>
            </a:r>
          </a:p>
          <a:p>
            <a:pPr>
              <a:buFont typeface="Arial" pitchFamily="34" charset="0"/>
              <a:buNone/>
            </a:pPr>
            <a:endParaRPr lang="en-US" sz="1200" kern="1200" baseline="0" dirty="0" smtClean="0">
              <a:solidFill>
                <a:schemeClr val="tx1"/>
              </a:solidFill>
              <a:latin typeface="+mn-lt"/>
              <a:ea typeface="+mn-ea"/>
              <a:cs typeface="+mn-cs"/>
            </a:endParaRPr>
          </a:p>
          <a:p>
            <a:pPr>
              <a:buFont typeface="Arial" pitchFamily="34" charset="0"/>
              <a:buNone/>
            </a:pPr>
            <a:r>
              <a:rPr lang="en-US" sz="1200" kern="1200" baseline="0" dirty="0" smtClean="0">
                <a:solidFill>
                  <a:schemeClr val="tx1"/>
                </a:solidFill>
                <a:latin typeface="+mn-lt"/>
                <a:ea typeface="+mn-ea"/>
                <a:cs typeface="+mn-cs"/>
              </a:rPr>
              <a:t>Persons with disabilities are not a homogenous group. The risk factors for experiencing GBV, the dynamics of the</a:t>
            </a:r>
          </a:p>
          <a:p>
            <a:r>
              <a:rPr lang="en-US" sz="1200" kern="1200" baseline="0" dirty="0" smtClean="0">
                <a:solidFill>
                  <a:schemeClr val="tx1"/>
                </a:solidFill>
                <a:latin typeface="+mn-lt"/>
                <a:ea typeface="+mn-ea"/>
                <a:cs typeface="+mn-cs"/>
              </a:rPr>
              <a:t>violence, and how you work with the survivor will depend on an individual’s age, gender, access to support networks</a:t>
            </a:r>
          </a:p>
          <a:p>
            <a:r>
              <a:rPr lang="en-US" sz="1200" kern="1200" baseline="0" dirty="0" smtClean="0">
                <a:solidFill>
                  <a:schemeClr val="tx1"/>
                </a:solidFill>
                <a:latin typeface="+mn-lt"/>
                <a:ea typeface="+mn-ea"/>
                <a:cs typeface="+mn-cs"/>
              </a:rPr>
              <a:t>and type of impairment, among other factors.</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en-US"/>
          </a:p>
        </p:txBody>
      </p:sp>
    </p:spTree>
    <p:extLst>
      <p:ext uri="{BB962C8B-B14F-4D97-AF65-F5344CB8AC3E}">
        <p14:creationId xmlns:p14="http://schemas.microsoft.com/office/powerpoint/2010/main" xmlns="" val="2303894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baseline="0" dirty="0" smtClean="0"/>
              <a:t>It’s important to remember that individuals living with disabilities are at a greater risk for experiencing domestic violence and/or sexual abuse. This is for some reasons that we know to be true and untrue myths that perpetuate violence against people living with disabilities. Some of the reasons these individuals are at a greater risk include: </a:t>
            </a:r>
          </a:p>
          <a:p>
            <a:pPr marL="171450" indent="-171450">
              <a:buFont typeface="Wingdings" panose="05000000000000000000" pitchFamily="2" charset="2"/>
              <a:buChar char="Ø"/>
            </a:pPr>
            <a:r>
              <a:rPr lang="en-US" sz="1200" dirty="0" smtClean="0"/>
              <a:t>Increased dependence upon others for care</a:t>
            </a:r>
          </a:p>
          <a:p>
            <a:pPr marL="171450" indent="-171450">
              <a:buFont typeface="Wingdings" panose="05000000000000000000" pitchFamily="2" charset="2"/>
              <a:buChar char="Ø"/>
            </a:pPr>
            <a:r>
              <a:rPr lang="en-US" sz="1200" dirty="0" smtClean="0"/>
              <a:t>Greater vulnerability due to disability status</a:t>
            </a:r>
          </a:p>
          <a:p>
            <a:pPr marL="171450" indent="-171450">
              <a:buFont typeface="Wingdings" panose="05000000000000000000" pitchFamily="2" charset="2"/>
              <a:buChar char="Ø"/>
            </a:pPr>
            <a:r>
              <a:rPr lang="en-US" sz="1200" dirty="0" smtClean="0"/>
              <a:t>Increased isolation </a:t>
            </a:r>
          </a:p>
          <a:p>
            <a:pPr marL="171450" indent="-171450">
              <a:buFont typeface="Wingdings" panose="05000000000000000000" pitchFamily="2" charset="2"/>
              <a:buChar char="Ø"/>
            </a:pPr>
            <a:r>
              <a:rPr lang="en-US" sz="1200" dirty="0" smtClean="0"/>
              <a:t>Increased difficulty accessing suitable support services </a:t>
            </a:r>
          </a:p>
          <a:p>
            <a:pPr marL="0" indent="0">
              <a:buFont typeface="Wingdings" panose="05000000000000000000" pitchFamily="2" charset="2"/>
              <a:buNone/>
            </a:pPr>
            <a:r>
              <a:rPr lang="en-US" sz="1200" dirty="0" smtClean="0"/>
              <a:t>Some of the myths that</a:t>
            </a:r>
            <a:r>
              <a:rPr lang="en-US" sz="1200" baseline="0" dirty="0" smtClean="0"/>
              <a:t> perpetrate the abuse include: </a:t>
            </a:r>
          </a:p>
          <a:p>
            <a:pPr marL="342900" indent="-342900">
              <a:buFont typeface="Wingdings" panose="05000000000000000000" pitchFamily="2" charset="2"/>
              <a:buChar char="Ø"/>
            </a:pPr>
            <a:r>
              <a:rPr lang="en-US" sz="1200" dirty="0" smtClean="0"/>
              <a:t>Individuals with disabilities</a:t>
            </a:r>
            <a:r>
              <a:rPr lang="en-US" sz="1200" baseline="0" dirty="0" smtClean="0"/>
              <a:t> are more emotionally unstable </a:t>
            </a:r>
            <a:endParaRPr lang="en-US" sz="1200" dirty="0" smtClean="0"/>
          </a:p>
          <a:p>
            <a:pPr marL="342900" indent="-342900">
              <a:buFont typeface="Wingdings" panose="05000000000000000000" pitchFamily="2" charset="2"/>
              <a:buChar char="Ø"/>
            </a:pPr>
            <a:r>
              <a:rPr lang="en-US" sz="1200" dirty="0" smtClean="0"/>
              <a:t>Individuals with disabilities are a-sexual or cannot have intimate relationships</a:t>
            </a:r>
          </a:p>
          <a:p>
            <a:pPr marL="342900" indent="-342900">
              <a:buFont typeface="Wingdings" panose="05000000000000000000" pitchFamily="2" charset="2"/>
              <a:buChar char="Ø"/>
            </a:pPr>
            <a:r>
              <a:rPr lang="en-US" sz="1200" dirty="0" smtClean="0"/>
              <a:t>Abuse is justified due to frustration</a:t>
            </a:r>
          </a:p>
          <a:p>
            <a:pPr marL="342900" indent="-342900">
              <a:buFont typeface="Wingdings" panose="05000000000000000000" pitchFamily="2" charset="2"/>
              <a:buChar char="Ø"/>
            </a:pPr>
            <a:r>
              <a:rPr lang="en-US" sz="1200" dirty="0" smtClean="0"/>
              <a:t>Individuals with intellectual disabilities are not credible </a:t>
            </a:r>
          </a:p>
          <a:p>
            <a:pPr marL="0" indent="0">
              <a:buFont typeface="Wingdings" panose="05000000000000000000" pitchFamily="2" charset="2"/>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en-US"/>
          </a:p>
        </p:txBody>
      </p:sp>
    </p:spTree>
    <p:extLst>
      <p:ext uri="{BB962C8B-B14F-4D97-AF65-F5344CB8AC3E}">
        <p14:creationId xmlns:p14="http://schemas.microsoft.com/office/powerpoint/2010/main" xmlns="" val="345418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diagram should look familiar to you; it’s the power and control wheel but it is adapted and specialized for survivors with disabilities. It includes specific information about caregiver privilege, the withholding or misuse of needed support as well as population-specific information about coercion and threats; intimidation; emotional abuse; isolation; minimization, justification and blame; and economic abuse. </a:t>
            </a:r>
          </a:p>
          <a:p>
            <a:endParaRPr lang="en-US" baseline="0" dirty="0" smtClean="0"/>
          </a:p>
          <a:p>
            <a:r>
              <a:rPr lang="en-US" b="1" baseline="0" dirty="0" smtClean="0"/>
              <a:t>**Distribute Handout 17C.1 the Disability Power &amp; Control Wheel.  Give participants a few moments to look it over.  Ask them to reflect on what they notice about the dynamics of power and control highlighted in this image**</a:t>
            </a:r>
          </a:p>
          <a:p>
            <a:endParaRPr lang="en-US" dirty="0" smtClean="0"/>
          </a:p>
          <a:p>
            <a:r>
              <a:rPr lang="en-US" dirty="0" smtClean="0"/>
              <a:t>Source: National Center on Domestic and Sexual Violence.  http://www.ncdsv.org/images/DisabledCaregiverPCwheel.pdf</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en-US"/>
          </a:p>
        </p:txBody>
      </p:sp>
    </p:spTree>
    <p:extLst>
      <p:ext uri="{BB962C8B-B14F-4D97-AF65-F5344CB8AC3E}">
        <p14:creationId xmlns:p14="http://schemas.microsoft.com/office/powerpoint/2010/main" xmlns="" val="3411352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talked a little in the beginning of this presentation about some of the reasons why individuals with disabilities are often more at risk for abuse, but we’re going to look a those reasons a bit more in depth here</a:t>
            </a:r>
            <a:endParaRPr lang="en-US" b="1" dirty="0" smtClean="0"/>
          </a:p>
          <a:p>
            <a:endParaRPr lang="en-US" b="1" dirty="0" smtClean="0"/>
          </a:p>
          <a:p>
            <a:r>
              <a:rPr lang="en-US" b="1" dirty="0" smtClean="0"/>
              <a:t>**Befor</a:t>
            </a:r>
            <a:r>
              <a:rPr lang="en-US" b="1" baseline="0" dirty="0" smtClean="0"/>
              <a:t>e showing this slide.  Ask participants to turn to their neighbor and take a few minutes to discuss what they think some of the risk factors for GBV are for people living with disabilities.  Ask for a few people to share.  ** </a:t>
            </a:r>
            <a:endParaRPr lang="en-US" b="1" dirty="0" smtClean="0"/>
          </a:p>
          <a:p>
            <a:r>
              <a:rPr lang="en-US" b="1" dirty="0" smtClean="0"/>
              <a:t>*give or solicit examples of each risk</a:t>
            </a:r>
            <a:r>
              <a:rPr lang="en-US" b="1" baseline="0" dirty="0" smtClean="0"/>
              <a:t> factor as you review them*</a:t>
            </a:r>
            <a:endParaRPr lang="en-US" dirty="0" smtClean="0"/>
          </a:p>
          <a:p>
            <a:endParaRPr lang="en-US" dirty="0" smtClean="0"/>
          </a:p>
          <a:p>
            <a:r>
              <a:rPr lang="en-US" sz="1200" b="1" kern="1200" baseline="0" dirty="0" smtClean="0">
                <a:solidFill>
                  <a:schemeClr val="tx1"/>
                </a:solidFill>
                <a:latin typeface="+mn-lt"/>
                <a:ea typeface="+mn-ea"/>
                <a:cs typeface="+mn-cs"/>
              </a:rPr>
              <a:t>Perceptions about capacity of persons with disabilities.</a:t>
            </a:r>
            <a:r>
              <a:rPr lang="en-US" sz="1200" kern="1200" baseline="0" dirty="0" smtClean="0">
                <a:solidFill>
                  <a:schemeClr val="tx1"/>
                </a:solidFill>
                <a:latin typeface="+mn-lt"/>
                <a:ea typeface="+mn-ea"/>
                <a:cs typeface="+mn-cs"/>
              </a:rPr>
              <a:t> Perpetrators may perceive that persons with</a:t>
            </a:r>
          </a:p>
          <a:p>
            <a:r>
              <a:rPr lang="en-US" sz="1200" kern="1200" baseline="0" dirty="0" smtClean="0">
                <a:solidFill>
                  <a:schemeClr val="tx1"/>
                </a:solidFill>
                <a:latin typeface="+mn-lt"/>
                <a:ea typeface="+mn-ea"/>
                <a:cs typeface="+mn-cs"/>
              </a:rPr>
              <a:t>disabilities will be unable to physically defend themselves or effectively communicate and report incidents of</a:t>
            </a:r>
          </a:p>
          <a:p>
            <a:r>
              <a:rPr lang="en-US" sz="1200" kern="1200" baseline="0" dirty="0" smtClean="0">
                <a:solidFill>
                  <a:schemeClr val="tx1"/>
                </a:solidFill>
                <a:latin typeface="+mn-lt"/>
                <a:ea typeface="+mn-ea"/>
                <a:cs typeface="+mn-cs"/>
              </a:rPr>
              <a:t>violence, which makes them a greater target for violence. People may not listen to persons with disabilities or</a:t>
            </a:r>
          </a:p>
          <a:p>
            <a:r>
              <a:rPr lang="en-US" sz="1200" kern="1200" baseline="0" dirty="0" smtClean="0">
                <a:solidFill>
                  <a:schemeClr val="tx1"/>
                </a:solidFill>
                <a:latin typeface="+mn-lt"/>
                <a:ea typeface="+mn-ea"/>
                <a:cs typeface="+mn-cs"/>
              </a:rPr>
              <a:t>believe them when they disclose violence, especially if the survivor has intellectual or psychosocial disabilities.</a:t>
            </a:r>
          </a:p>
          <a:p>
            <a:r>
              <a:rPr lang="en-US" sz="1200" kern="1200" baseline="0" dirty="0" smtClean="0">
                <a:solidFill>
                  <a:schemeClr val="tx1"/>
                </a:solidFill>
                <a:latin typeface="+mn-lt"/>
                <a:ea typeface="+mn-ea"/>
                <a:cs typeface="+mn-cs"/>
              </a:rPr>
              <a:t>Furthermore, persons with intellectual disabilities are often assumed to be incapable of learning the same</a:t>
            </a:r>
          </a:p>
          <a:p>
            <a:r>
              <a:rPr lang="en-US" sz="1200" kern="1200" baseline="0" dirty="0" smtClean="0">
                <a:solidFill>
                  <a:schemeClr val="tx1"/>
                </a:solidFill>
                <a:latin typeface="+mn-lt"/>
                <a:ea typeface="+mn-ea"/>
                <a:cs typeface="+mn-cs"/>
              </a:rPr>
              <a:t>concepts or participating in the same activities as other people, and are thus excluded from opportunities to</a:t>
            </a:r>
          </a:p>
          <a:p>
            <a:r>
              <a:rPr lang="en-US" sz="1200" kern="1200" baseline="0" dirty="0" smtClean="0">
                <a:solidFill>
                  <a:schemeClr val="tx1"/>
                </a:solidFill>
                <a:latin typeface="+mn-lt"/>
                <a:ea typeface="+mn-ea"/>
                <a:cs typeface="+mn-cs"/>
              </a:rPr>
              <a:t>learn about violence, sex and healthy relationships, and to develop new skills and strengthen peer networks. As</a:t>
            </a:r>
          </a:p>
          <a:p>
            <a:r>
              <a:rPr lang="en-US" sz="1200" kern="1200" baseline="0" dirty="0" smtClean="0">
                <a:solidFill>
                  <a:schemeClr val="tx1"/>
                </a:solidFill>
                <a:latin typeface="+mn-lt"/>
                <a:ea typeface="+mn-ea"/>
                <a:cs typeface="+mn-cs"/>
              </a:rPr>
              <a:t>such, they may be more easily manipulated and targeted for rape, abuse and exploitation, or have less capacity</a:t>
            </a:r>
          </a:p>
          <a:p>
            <a:r>
              <a:rPr lang="en-US" sz="1200" kern="1200" baseline="0" dirty="0" smtClean="0">
                <a:solidFill>
                  <a:schemeClr val="tx1"/>
                </a:solidFill>
                <a:latin typeface="+mn-lt"/>
                <a:ea typeface="+mn-ea"/>
                <a:cs typeface="+mn-cs"/>
              </a:rPr>
              <a:t>to negotiate power in intimate relationships.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Social isolation. </a:t>
            </a:r>
            <a:r>
              <a:rPr lang="en-US" sz="1200" kern="1200" baseline="0" dirty="0" smtClean="0">
                <a:solidFill>
                  <a:schemeClr val="tx1"/>
                </a:solidFill>
                <a:latin typeface="+mn-lt"/>
                <a:ea typeface="+mn-ea"/>
                <a:cs typeface="+mn-cs"/>
              </a:rPr>
              <a:t>Depending on the level of stigma associated with disability in the community, families of</a:t>
            </a:r>
          </a:p>
          <a:p>
            <a:r>
              <a:rPr lang="en-US" sz="1200" kern="1200" baseline="0" dirty="0" smtClean="0">
                <a:solidFill>
                  <a:schemeClr val="tx1"/>
                </a:solidFill>
                <a:latin typeface="+mn-lt"/>
                <a:ea typeface="+mn-ea"/>
                <a:cs typeface="+mn-cs"/>
              </a:rPr>
              <a:t>persons with disabilities may hide or isolate the individual, which increases their risk and vulnerability to</a:t>
            </a:r>
          </a:p>
          <a:p>
            <a:r>
              <a:rPr lang="en-US" sz="1200" kern="1200" baseline="0" dirty="0" smtClean="0">
                <a:solidFill>
                  <a:schemeClr val="tx1"/>
                </a:solidFill>
                <a:latin typeface="+mn-lt"/>
                <a:ea typeface="+mn-ea"/>
                <a:cs typeface="+mn-cs"/>
              </a:rPr>
              <a:t>violence, particularly inside the home, and limits their options to report or seek outside assistance.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Loss of familial and community support mechanisms. </a:t>
            </a:r>
            <a:r>
              <a:rPr lang="en-US" sz="1200" kern="1200" baseline="0" dirty="0" smtClean="0">
                <a:solidFill>
                  <a:schemeClr val="tx1"/>
                </a:solidFill>
                <a:latin typeface="+mn-lt"/>
                <a:ea typeface="+mn-ea"/>
                <a:cs typeface="+mn-cs"/>
              </a:rPr>
              <a:t>During displacement, families and communities may</a:t>
            </a:r>
          </a:p>
          <a:p>
            <a:r>
              <a:rPr lang="en-US" sz="1200" kern="1200" baseline="0" dirty="0" smtClean="0">
                <a:solidFill>
                  <a:schemeClr val="tx1"/>
                </a:solidFill>
                <a:latin typeface="+mn-lt"/>
                <a:ea typeface="+mn-ea"/>
                <a:cs typeface="+mn-cs"/>
              </a:rPr>
              <a:t>become separated and traditional community support structures weakened, which disproportionately affects</a:t>
            </a:r>
          </a:p>
          <a:p>
            <a:r>
              <a:rPr lang="en-US" sz="1200" kern="1200" baseline="0" dirty="0" smtClean="0">
                <a:solidFill>
                  <a:schemeClr val="tx1"/>
                </a:solidFill>
                <a:latin typeface="+mn-lt"/>
                <a:ea typeface="+mn-ea"/>
                <a:cs typeface="+mn-cs"/>
              </a:rPr>
              <a:t>persons with disabilities and their families. This is particularly relevant in new displacement contexts, where</a:t>
            </a:r>
          </a:p>
          <a:p>
            <a:r>
              <a:rPr lang="en-US" sz="1200" kern="1200" baseline="0" dirty="0" smtClean="0">
                <a:solidFill>
                  <a:schemeClr val="tx1"/>
                </a:solidFill>
                <a:latin typeface="+mn-lt"/>
                <a:ea typeface="+mn-ea"/>
                <a:cs typeface="+mn-cs"/>
              </a:rPr>
              <a:t>individuals and families have not yet established relationships and trust with others in the community or</a:t>
            </a:r>
          </a:p>
          <a:p>
            <a:r>
              <a:rPr lang="en-US" sz="1200" kern="1200" baseline="0" dirty="0" smtClean="0">
                <a:solidFill>
                  <a:schemeClr val="tx1"/>
                </a:solidFill>
                <a:latin typeface="+mn-lt"/>
                <a:ea typeface="+mn-ea"/>
                <a:cs typeface="+mn-cs"/>
              </a:rPr>
              <a:t>rebuilt their support systems. Persons with disabilities may rely on assistance from less familiar family or</a:t>
            </a:r>
          </a:p>
          <a:p>
            <a:r>
              <a:rPr lang="en-US" sz="1200" kern="1200" baseline="0" dirty="0" smtClean="0">
                <a:solidFill>
                  <a:schemeClr val="tx1"/>
                </a:solidFill>
                <a:latin typeface="+mn-lt"/>
                <a:ea typeface="+mn-ea"/>
                <a:cs typeface="+mn-cs"/>
              </a:rPr>
              <a:t>community members, which oftentimes adds to their risk of violence. They may also have fewer people they</a:t>
            </a:r>
          </a:p>
          <a:p>
            <a:r>
              <a:rPr lang="en-US" sz="1200" kern="1200" baseline="0" dirty="0" smtClean="0">
                <a:solidFill>
                  <a:schemeClr val="tx1"/>
                </a:solidFill>
                <a:latin typeface="+mn-lt"/>
                <a:ea typeface="+mn-ea"/>
                <a:cs typeface="+mn-cs"/>
              </a:rPr>
              <a:t>trust and can turn to for support if they experience violence.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Exaggerated issues of power and control. </a:t>
            </a:r>
            <a:r>
              <a:rPr lang="en-US" sz="1200" kern="1200" baseline="0" dirty="0" smtClean="0">
                <a:solidFill>
                  <a:schemeClr val="tx1"/>
                </a:solidFill>
                <a:latin typeface="+mn-lt"/>
                <a:ea typeface="+mn-ea"/>
                <a:cs typeface="+mn-cs"/>
              </a:rPr>
              <a:t>Issues of power and control may be more complex in relationships</a:t>
            </a:r>
          </a:p>
          <a:p>
            <a:r>
              <a:rPr lang="en-US" sz="1200" kern="1200" baseline="0" dirty="0" smtClean="0">
                <a:solidFill>
                  <a:schemeClr val="tx1"/>
                </a:solidFill>
                <a:latin typeface="+mn-lt"/>
                <a:ea typeface="+mn-ea"/>
                <a:cs typeface="+mn-cs"/>
              </a:rPr>
              <a:t>in which one person has a disability, particularly if the caregiver is also the intimate partner. In addition to</a:t>
            </a:r>
          </a:p>
          <a:p>
            <a:r>
              <a:rPr lang="en-US" sz="1200" kern="1200" baseline="0" dirty="0" smtClean="0">
                <a:solidFill>
                  <a:schemeClr val="tx1"/>
                </a:solidFill>
                <a:latin typeface="+mn-lt"/>
                <a:ea typeface="+mn-ea"/>
                <a:cs typeface="+mn-cs"/>
              </a:rPr>
              <a:t>the dynamics of intimate partner violence discussed in Module 15A, dynamics and tactics of power and</a:t>
            </a:r>
          </a:p>
          <a:p>
            <a:r>
              <a:rPr lang="en-US" sz="1200" kern="1200" baseline="0" dirty="0" smtClean="0">
                <a:solidFill>
                  <a:schemeClr val="tx1"/>
                </a:solidFill>
                <a:latin typeface="+mn-lt"/>
                <a:ea typeface="+mn-ea"/>
                <a:cs typeface="+mn-cs"/>
              </a:rPr>
              <a:t>control that may be used against persons with disabilities (though not limited to intimate partners) are:</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Abusers may threaten to not take care of the person or withhold basic care and support from them (food,</a:t>
            </a:r>
          </a:p>
          <a:p>
            <a:r>
              <a:rPr lang="en-US" sz="1200" kern="1200" baseline="0" dirty="0" smtClean="0">
                <a:solidFill>
                  <a:schemeClr val="tx1"/>
                </a:solidFill>
                <a:latin typeface="+mn-lt"/>
                <a:ea typeface="+mn-ea"/>
                <a:cs typeface="+mn-cs"/>
              </a:rPr>
              <a:t>money, hygiene) or leave the person unattended.</a:t>
            </a:r>
          </a:p>
          <a:p>
            <a:pPr>
              <a:buFont typeface="Arial" pitchFamily="34" charset="0"/>
              <a:buChar char="•"/>
            </a:pPr>
            <a:r>
              <a:rPr lang="en-US" sz="1200" kern="1200" baseline="0" dirty="0" smtClean="0">
                <a:solidFill>
                  <a:schemeClr val="tx1"/>
                </a:solidFill>
                <a:latin typeface="+mn-lt"/>
                <a:ea typeface="+mn-ea"/>
                <a:cs typeface="+mn-cs"/>
              </a:rPr>
              <a:t> Abusers may threaten to or withhold, misuse, or delay specific support that helps the person function (e.g.</a:t>
            </a:r>
          </a:p>
          <a:p>
            <a:r>
              <a:rPr lang="en-US" sz="1200" kern="1200" baseline="0" dirty="0" smtClean="0">
                <a:solidFill>
                  <a:schemeClr val="tx1"/>
                </a:solidFill>
                <a:latin typeface="+mn-lt"/>
                <a:ea typeface="+mn-ea"/>
                <a:cs typeface="+mn-cs"/>
              </a:rPr>
              <a:t>medication, equipment).</a:t>
            </a:r>
          </a:p>
          <a:p>
            <a:pPr>
              <a:buFont typeface="Arial" pitchFamily="34" charset="0"/>
              <a:buChar char="•"/>
            </a:pPr>
            <a:r>
              <a:rPr lang="en-US" sz="1200" kern="1200" baseline="0" dirty="0" smtClean="0">
                <a:solidFill>
                  <a:schemeClr val="tx1"/>
                </a:solidFill>
                <a:latin typeface="+mn-lt"/>
                <a:ea typeface="+mn-ea"/>
                <a:cs typeface="+mn-cs"/>
              </a:rPr>
              <a:t> Abusers may use the person’s money for themselves and/or make financial decisions for them without</a:t>
            </a:r>
          </a:p>
          <a:p>
            <a:r>
              <a:rPr lang="en-US" sz="1200" kern="1200" baseline="0" dirty="0" smtClean="0">
                <a:solidFill>
                  <a:schemeClr val="tx1"/>
                </a:solidFill>
                <a:latin typeface="+mn-lt"/>
                <a:ea typeface="+mn-ea"/>
                <a:cs typeface="+mn-cs"/>
              </a:rPr>
              <a:t>their consent.</a:t>
            </a:r>
          </a:p>
          <a:p>
            <a:pPr>
              <a:buFont typeface="Arial" pitchFamily="34" charset="0"/>
              <a:buChar char="•"/>
            </a:pPr>
            <a:r>
              <a:rPr lang="en-US" sz="1200" kern="1200" baseline="0" dirty="0" smtClean="0">
                <a:solidFill>
                  <a:schemeClr val="tx1"/>
                </a:solidFill>
                <a:latin typeface="+mn-lt"/>
                <a:ea typeface="+mn-ea"/>
                <a:cs typeface="+mn-cs"/>
              </a:rPr>
              <a:t> Abusers may isolate the person from social networks.</a:t>
            </a:r>
          </a:p>
          <a:p>
            <a:pPr>
              <a:buFont typeface="Arial" pitchFamily="34" charset="0"/>
              <a:buChar char="•"/>
            </a:pPr>
            <a:r>
              <a:rPr lang="en-US" sz="1200" kern="1200" baseline="0" dirty="0" smtClean="0">
                <a:solidFill>
                  <a:schemeClr val="tx1"/>
                </a:solidFill>
                <a:latin typeface="+mn-lt"/>
                <a:ea typeface="+mn-ea"/>
                <a:cs typeface="+mn-cs"/>
              </a:rPr>
              <a:t> Abusers may ridicule and embarrass the person because of their disability.</a:t>
            </a:r>
          </a:p>
          <a:p>
            <a:pPr>
              <a:buFont typeface="Arial" pitchFamily="34" charset="0"/>
              <a:buChar char="•"/>
            </a:pPr>
            <a:r>
              <a:rPr lang="en-US" sz="1200" kern="1200" baseline="0" dirty="0" smtClean="0">
                <a:solidFill>
                  <a:schemeClr val="tx1"/>
                </a:solidFill>
                <a:latin typeface="+mn-lt"/>
                <a:ea typeface="+mn-ea"/>
                <a:cs typeface="+mn-cs"/>
              </a:rPr>
              <a:t> Abusers may blame the person with disabilities for their own stress (e.g. as a result of having to care for</a:t>
            </a:r>
          </a:p>
          <a:p>
            <a:r>
              <a:rPr lang="en-US" sz="1200" kern="1200" baseline="0" dirty="0" smtClean="0">
                <a:solidFill>
                  <a:schemeClr val="tx1"/>
                </a:solidFill>
                <a:latin typeface="+mn-lt"/>
                <a:ea typeface="+mn-ea"/>
                <a:cs typeface="+mn-cs"/>
              </a:rPr>
              <a:t>them).</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What are other risk factors that you see in your community??</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en-US"/>
          </a:p>
        </p:txBody>
      </p:sp>
    </p:spTree>
    <p:extLst>
      <p:ext uri="{BB962C8B-B14F-4D97-AF65-F5344CB8AC3E}">
        <p14:creationId xmlns:p14="http://schemas.microsoft.com/office/powerpoint/2010/main" xmlns="" val="375040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 small groups discuss what some of the barriers to accessing services may be for survivors</a:t>
            </a:r>
            <a:r>
              <a:rPr lang="en-US" sz="1200" baseline="0" dirty="0" smtClean="0"/>
              <a:t> with disabilities.  To what extent is  your program/ organization currently accessing people with disabilities? </a:t>
            </a:r>
            <a:r>
              <a:rPr lang="en-US" sz="1200" dirty="0" smtClean="0"/>
              <a:t>What are the positive elements of your program’s response to individuals with disabilities? In what ways can your program improve?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**After small group discussions, bring the group back and</a:t>
            </a:r>
            <a:r>
              <a:rPr lang="en-US" sz="1200" b="1" baseline="0" dirty="0" smtClean="0"/>
              <a:t> address each question asking for key input from the groups**</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en-US"/>
          </a:p>
        </p:txBody>
      </p:sp>
    </p:spTree>
    <p:extLst>
      <p:ext uri="{BB962C8B-B14F-4D97-AF65-F5344CB8AC3E}">
        <p14:creationId xmlns:p14="http://schemas.microsoft.com/office/powerpoint/2010/main" xmlns="" val="2308738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mn-lt"/>
                <a:ea typeface="+mn-ea"/>
                <a:cs typeface="+mn-cs"/>
              </a:rPr>
              <a:t>Survivors with disabilities are likely to face many barriers to accessing care and support. Some of these barriers are</a:t>
            </a:r>
          </a:p>
          <a:p>
            <a:r>
              <a:rPr lang="en-US" sz="1200" kern="1200" baseline="0" dirty="0" smtClean="0">
                <a:solidFill>
                  <a:schemeClr val="tx1"/>
                </a:solidFill>
                <a:latin typeface="+mn-lt"/>
                <a:ea typeface="+mn-ea"/>
                <a:cs typeface="+mn-cs"/>
              </a:rPr>
              <a:t>described below:</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Stigma and discrimination</a:t>
            </a:r>
            <a:r>
              <a:rPr lang="en-US" sz="1200" kern="1200" baseline="0" dirty="0" smtClean="0">
                <a:solidFill>
                  <a:schemeClr val="tx1"/>
                </a:solidFill>
                <a:latin typeface="+mn-lt"/>
                <a:ea typeface="+mn-ea"/>
                <a:cs typeface="+mn-cs"/>
              </a:rPr>
              <a:t>: Social norms discriminate against and stigmatize people with disabilities. </a:t>
            </a:r>
            <a:r>
              <a:rPr lang="en-US" sz="1200" kern="1200" baseline="0" dirty="0" smtClean="0">
                <a:solidFill>
                  <a:schemeClr val="tx1"/>
                </a:solidFill>
                <a:latin typeface="+mn-lt"/>
                <a:ea typeface="+mn-ea"/>
                <a:cs typeface="+mn-cs"/>
              </a:rPr>
              <a:t>They may </a:t>
            </a:r>
            <a:r>
              <a:rPr lang="en-US" sz="1200" kern="1200" baseline="0" dirty="0" smtClean="0">
                <a:solidFill>
                  <a:schemeClr val="tx1"/>
                </a:solidFill>
                <a:latin typeface="+mn-lt"/>
                <a:ea typeface="+mn-ea"/>
                <a:cs typeface="+mn-cs"/>
              </a:rPr>
              <a:t>be ostracized or neglected in their communities and fear seeking support from family and </a:t>
            </a:r>
            <a:r>
              <a:rPr lang="en-US" sz="1200" kern="1200" baseline="0" dirty="0" smtClean="0">
                <a:solidFill>
                  <a:schemeClr val="tx1"/>
                </a:solidFill>
                <a:latin typeface="+mn-lt"/>
                <a:ea typeface="+mn-ea"/>
                <a:cs typeface="+mn-cs"/>
              </a:rPr>
              <a:t>community members</a:t>
            </a:r>
            <a:r>
              <a:rPr lang="en-US" sz="1200" kern="1200" baseline="0" dirty="0" smtClean="0">
                <a:solidFill>
                  <a:schemeClr val="tx1"/>
                </a:solidFill>
                <a:latin typeface="+mn-lt"/>
                <a:ea typeface="+mn-ea"/>
                <a:cs typeface="+mn-cs"/>
              </a:rPr>
              <a:t>. Service providers may also exclude persons with disabilities based on beliefs that GBV </a:t>
            </a:r>
            <a:r>
              <a:rPr lang="en-US" sz="1200" kern="1200" baseline="0" dirty="0" smtClean="0">
                <a:solidFill>
                  <a:schemeClr val="tx1"/>
                </a:solidFill>
                <a:latin typeface="+mn-lt"/>
                <a:ea typeface="+mn-ea"/>
                <a:cs typeface="+mn-cs"/>
              </a:rPr>
              <a:t>prevention and </a:t>
            </a:r>
            <a:r>
              <a:rPr lang="en-US" sz="1200" kern="1200" baseline="0" dirty="0" smtClean="0">
                <a:solidFill>
                  <a:schemeClr val="tx1"/>
                </a:solidFill>
                <a:latin typeface="+mn-lt"/>
                <a:ea typeface="+mn-ea"/>
                <a:cs typeface="+mn-cs"/>
              </a:rPr>
              <a:t>response services are not relevant to or appropriate for persons with disabilities, or out of fear </a:t>
            </a:r>
            <a:r>
              <a:rPr lang="en-US" sz="1200" kern="1200" baseline="0" dirty="0" smtClean="0">
                <a:solidFill>
                  <a:schemeClr val="tx1"/>
                </a:solidFill>
                <a:latin typeface="+mn-lt"/>
                <a:ea typeface="+mn-ea"/>
                <a:cs typeface="+mn-cs"/>
              </a:rPr>
              <a:t>of engaging </a:t>
            </a:r>
            <a:r>
              <a:rPr lang="en-US" sz="1200" kern="1200" baseline="0" dirty="0" smtClean="0">
                <a:solidFill>
                  <a:schemeClr val="tx1"/>
                </a:solidFill>
                <a:latin typeface="+mn-lt"/>
                <a:ea typeface="+mn-ea"/>
                <a:cs typeface="+mn-cs"/>
              </a:rPr>
              <a:t>with persons with disabilities. For example, there is a common myth is that people with </a:t>
            </a:r>
            <a:r>
              <a:rPr lang="en-US" sz="1200" kern="1200" baseline="0" dirty="0" smtClean="0">
                <a:solidFill>
                  <a:schemeClr val="tx1"/>
                </a:solidFill>
                <a:latin typeface="+mn-lt"/>
                <a:ea typeface="+mn-ea"/>
                <a:cs typeface="+mn-cs"/>
              </a:rPr>
              <a:t>disabilities are </a:t>
            </a:r>
            <a:r>
              <a:rPr lang="en-US" sz="1200" kern="1200" baseline="0" dirty="0" smtClean="0">
                <a:solidFill>
                  <a:schemeClr val="tx1"/>
                </a:solidFill>
                <a:latin typeface="+mn-lt"/>
                <a:ea typeface="+mn-ea"/>
                <a:cs typeface="+mn-cs"/>
              </a:rPr>
              <a:t>asexual, and thus they may not receive adequate education about sexuality, healthy relationships </a:t>
            </a:r>
            <a:r>
              <a:rPr lang="en-US" sz="1200" kern="1200" baseline="0" dirty="0" smtClean="0">
                <a:solidFill>
                  <a:schemeClr val="tx1"/>
                </a:solidFill>
                <a:latin typeface="+mn-lt"/>
                <a:ea typeface="+mn-ea"/>
                <a:cs typeface="+mn-cs"/>
              </a:rPr>
              <a:t>and personal </a:t>
            </a:r>
            <a:r>
              <a:rPr lang="en-US" sz="1200" kern="1200" baseline="0" dirty="0" smtClean="0">
                <a:solidFill>
                  <a:schemeClr val="tx1"/>
                </a:solidFill>
                <a:latin typeface="+mn-lt"/>
                <a:ea typeface="+mn-ea"/>
                <a:cs typeface="+mn-cs"/>
              </a:rPr>
              <a:t>safety.</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Communication barriers</a:t>
            </a:r>
            <a:r>
              <a:rPr lang="en-US" sz="1200" kern="1200" baseline="0" dirty="0" smtClean="0">
                <a:solidFill>
                  <a:schemeClr val="tx1"/>
                </a:solidFill>
                <a:latin typeface="+mn-lt"/>
                <a:ea typeface="+mn-ea"/>
                <a:cs typeface="+mn-cs"/>
              </a:rPr>
              <a:t>. Information about GBV and response services may not be presented in formats </a:t>
            </a:r>
            <a:r>
              <a:rPr lang="en-US" sz="1200" kern="1200" baseline="0" dirty="0" smtClean="0">
                <a:solidFill>
                  <a:schemeClr val="tx1"/>
                </a:solidFill>
                <a:latin typeface="+mn-lt"/>
                <a:ea typeface="+mn-ea"/>
                <a:cs typeface="+mn-cs"/>
              </a:rPr>
              <a:t>that are </a:t>
            </a:r>
            <a:r>
              <a:rPr lang="en-US" sz="1200" kern="1200" baseline="0" dirty="0" smtClean="0">
                <a:solidFill>
                  <a:schemeClr val="tx1"/>
                </a:solidFill>
                <a:latin typeface="+mn-lt"/>
                <a:ea typeface="+mn-ea"/>
                <a:cs typeface="+mn-cs"/>
              </a:rPr>
              <a:t>accessible for persons with disabilities, including those with visual, hearing and intellectual/ </a:t>
            </a:r>
            <a:r>
              <a:rPr lang="en-US" sz="1200" kern="1200" baseline="0" dirty="0" smtClean="0">
                <a:solidFill>
                  <a:schemeClr val="tx1"/>
                </a:solidFill>
                <a:latin typeface="+mn-lt"/>
                <a:ea typeface="+mn-ea"/>
                <a:cs typeface="+mn-cs"/>
              </a:rPr>
              <a:t>psychosocial disabilities</a:t>
            </a:r>
            <a:r>
              <a:rPr lang="en-US" sz="1200" kern="1200" baseline="0" dirty="0" smtClean="0">
                <a:solidFill>
                  <a:schemeClr val="tx1"/>
                </a:solidFill>
                <a:latin typeface="+mn-lt"/>
                <a:ea typeface="+mn-ea"/>
                <a:cs typeface="+mn-cs"/>
              </a:rPr>
              <a:t>. As a result, persons with disabilities, especially those with intellectual disabilities, may </a:t>
            </a:r>
            <a:r>
              <a:rPr lang="en-US" sz="1200" kern="1200" baseline="0" dirty="0" smtClean="0">
                <a:solidFill>
                  <a:schemeClr val="tx1"/>
                </a:solidFill>
                <a:latin typeface="+mn-lt"/>
                <a:ea typeface="+mn-ea"/>
                <a:cs typeface="+mn-cs"/>
              </a:rPr>
              <a:t>not recognize </a:t>
            </a:r>
            <a:r>
              <a:rPr lang="en-US" sz="1200" kern="1200" baseline="0" dirty="0" smtClean="0">
                <a:solidFill>
                  <a:schemeClr val="tx1"/>
                </a:solidFill>
                <a:latin typeface="+mn-lt"/>
                <a:ea typeface="+mn-ea"/>
                <a:cs typeface="+mn-cs"/>
              </a:rPr>
              <a:t>abuse when it occurs or may not know where to access support. These barriers are </a:t>
            </a:r>
            <a:r>
              <a:rPr lang="en-US" sz="1200" kern="1200" baseline="0" dirty="0" smtClean="0">
                <a:solidFill>
                  <a:schemeClr val="tx1"/>
                </a:solidFill>
                <a:latin typeface="+mn-lt"/>
                <a:ea typeface="+mn-ea"/>
                <a:cs typeface="+mn-cs"/>
              </a:rPr>
              <a:t>exacerbated if </a:t>
            </a:r>
            <a:r>
              <a:rPr lang="en-US" sz="1200" kern="1200" baseline="0" dirty="0" smtClean="0">
                <a:solidFill>
                  <a:schemeClr val="tx1"/>
                </a:solidFill>
                <a:latin typeface="+mn-lt"/>
                <a:ea typeface="+mn-ea"/>
                <a:cs typeface="+mn-cs"/>
              </a:rPr>
              <a:t>an individual has been isolated from the community, making them unable to access informal </a:t>
            </a:r>
            <a:r>
              <a:rPr lang="en-US" sz="1200" kern="1200" baseline="0" dirty="0" smtClean="0">
                <a:solidFill>
                  <a:schemeClr val="tx1"/>
                </a:solidFill>
                <a:latin typeface="+mn-lt"/>
                <a:ea typeface="+mn-ea"/>
                <a:cs typeface="+mn-cs"/>
              </a:rPr>
              <a:t>information networks</a:t>
            </a:r>
            <a:r>
              <a:rPr lang="en-US" sz="1200" kern="1200" baseline="0" dirty="0" smtClean="0">
                <a:solidFill>
                  <a:schemeClr val="tx1"/>
                </a:solidFill>
                <a:latin typeface="+mn-lt"/>
                <a:ea typeface="+mn-ea"/>
                <a:cs typeface="+mn-cs"/>
              </a:rPr>
              <a:t>.</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Furthermore, helpers and service providers may not be trained in accessible forms of communication</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preventing them from communicating clearly and respectfully with persons with different types of</a:t>
            </a:r>
          </a:p>
          <a:p>
            <a:r>
              <a:rPr lang="en-US" sz="1200" kern="1200" baseline="0" dirty="0" smtClean="0">
                <a:solidFill>
                  <a:schemeClr val="tx1"/>
                </a:solidFill>
                <a:latin typeface="+mn-lt"/>
                <a:ea typeface="+mn-ea"/>
                <a:cs typeface="+mn-cs"/>
              </a:rPr>
              <a:t>impairments or communication preferences. This hinders the implementation of a survivor-</a:t>
            </a:r>
            <a:r>
              <a:rPr lang="en-US" sz="1200" kern="1200" baseline="0" dirty="0" err="1" smtClean="0">
                <a:solidFill>
                  <a:schemeClr val="tx1"/>
                </a:solidFill>
                <a:latin typeface="+mn-lt"/>
                <a:ea typeface="+mn-ea"/>
                <a:cs typeface="+mn-cs"/>
              </a:rPr>
              <a:t>centred</a:t>
            </a:r>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approach, reduces </a:t>
            </a:r>
            <a:r>
              <a:rPr lang="en-US" sz="1200" kern="1200" baseline="0" dirty="0" smtClean="0">
                <a:solidFill>
                  <a:schemeClr val="tx1"/>
                </a:solidFill>
                <a:latin typeface="+mn-lt"/>
                <a:ea typeface="+mn-ea"/>
                <a:cs typeface="+mn-cs"/>
              </a:rPr>
              <a:t>the quality of care provided to the survivor, and discourages individuals from continuing </a:t>
            </a:r>
            <a:r>
              <a:rPr lang="en-US" sz="1200" kern="1200" baseline="0" dirty="0" smtClean="0">
                <a:solidFill>
                  <a:schemeClr val="tx1"/>
                </a:solidFill>
                <a:latin typeface="+mn-lt"/>
                <a:ea typeface="+mn-ea"/>
                <a:cs typeface="+mn-cs"/>
              </a:rPr>
              <a:t>case management </a:t>
            </a:r>
            <a:r>
              <a:rPr lang="en-US" sz="1200" kern="1200" baseline="0" dirty="0" smtClean="0">
                <a:solidFill>
                  <a:schemeClr val="tx1"/>
                </a:solidFill>
                <a:latin typeface="+mn-lt"/>
                <a:ea typeface="+mn-ea"/>
                <a:cs typeface="+mn-cs"/>
              </a:rPr>
              <a:t>support.</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Relationship with caregivers</a:t>
            </a:r>
            <a:r>
              <a:rPr lang="en-US" sz="1200" kern="1200" baseline="0" dirty="0" smtClean="0">
                <a:solidFill>
                  <a:schemeClr val="tx1"/>
                </a:solidFill>
                <a:latin typeface="+mn-lt"/>
                <a:ea typeface="+mn-ea"/>
                <a:cs typeface="+mn-cs"/>
              </a:rPr>
              <a:t>. Persons with disabilities may rely on other family or community members </a:t>
            </a:r>
            <a:r>
              <a:rPr lang="en-US" sz="1200" kern="1200" baseline="0" dirty="0" smtClean="0">
                <a:solidFill>
                  <a:schemeClr val="tx1"/>
                </a:solidFill>
                <a:latin typeface="+mn-lt"/>
                <a:ea typeface="+mn-ea"/>
                <a:cs typeface="+mn-cs"/>
              </a:rPr>
              <a:t>to access </a:t>
            </a:r>
            <a:r>
              <a:rPr lang="en-US" sz="1200" kern="1200" baseline="0" dirty="0" smtClean="0">
                <a:solidFill>
                  <a:schemeClr val="tx1"/>
                </a:solidFill>
                <a:latin typeface="+mn-lt"/>
                <a:ea typeface="+mn-ea"/>
                <a:cs typeface="+mn-cs"/>
              </a:rPr>
              <a:t>services and assistance, which makes it difficult for them to access services in a confidential way. </a:t>
            </a:r>
            <a:r>
              <a:rPr lang="en-US" sz="1200" kern="1200" baseline="0" dirty="0" smtClean="0">
                <a:solidFill>
                  <a:schemeClr val="tx1"/>
                </a:solidFill>
                <a:latin typeface="+mn-lt"/>
                <a:ea typeface="+mn-ea"/>
                <a:cs typeface="+mn-cs"/>
              </a:rPr>
              <a:t>If the </a:t>
            </a:r>
            <a:r>
              <a:rPr lang="en-US" sz="1200" kern="1200" baseline="0" dirty="0" smtClean="0">
                <a:solidFill>
                  <a:schemeClr val="tx1"/>
                </a:solidFill>
                <a:latin typeface="+mn-lt"/>
                <a:ea typeface="+mn-ea"/>
                <a:cs typeface="+mn-cs"/>
              </a:rPr>
              <a:t>caregiver is the perpetrator, it will be extremely difficult for the survivor to access help because they </a:t>
            </a:r>
            <a:r>
              <a:rPr lang="en-US" sz="1200" kern="1200" baseline="0" dirty="0" smtClean="0">
                <a:solidFill>
                  <a:schemeClr val="tx1"/>
                </a:solidFill>
                <a:latin typeface="+mn-lt"/>
                <a:ea typeface="+mn-ea"/>
                <a:cs typeface="+mn-cs"/>
              </a:rPr>
              <a:t>are dependent </a:t>
            </a:r>
            <a:r>
              <a:rPr lang="en-US" sz="1200" kern="1200" baseline="0" dirty="0" smtClean="0">
                <a:solidFill>
                  <a:schemeClr val="tx1"/>
                </a:solidFill>
                <a:latin typeface="+mn-lt"/>
                <a:ea typeface="+mn-ea"/>
                <a:cs typeface="+mn-cs"/>
              </a:rPr>
              <a:t>on the caregiver for communication, transportation and daily needs.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Fear of not being believed</a:t>
            </a:r>
            <a:r>
              <a:rPr lang="en-US" sz="1200" kern="1200" baseline="0" dirty="0" smtClean="0">
                <a:solidFill>
                  <a:schemeClr val="tx1"/>
                </a:solidFill>
                <a:latin typeface="+mn-lt"/>
                <a:ea typeface="+mn-ea"/>
                <a:cs typeface="+mn-cs"/>
              </a:rPr>
              <a:t>. As with all GBV survivors, a common barrier to care is the survivor’s fear </a:t>
            </a:r>
            <a:r>
              <a:rPr lang="en-US" sz="1200" kern="1200" baseline="0" dirty="0" smtClean="0">
                <a:solidFill>
                  <a:schemeClr val="tx1"/>
                </a:solidFill>
                <a:latin typeface="+mn-lt"/>
                <a:ea typeface="+mn-ea"/>
                <a:cs typeface="+mn-cs"/>
              </a:rPr>
              <a:t>that they </a:t>
            </a:r>
            <a:r>
              <a:rPr lang="en-US" sz="1200" kern="1200" baseline="0" dirty="0" smtClean="0">
                <a:solidFill>
                  <a:schemeClr val="tx1"/>
                </a:solidFill>
                <a:latin typeface="+mn-lt"/>
                <a:ea typeface="+mn-ea"/>
                <a:cs typeface="+mn-cs"/>
              </a:rPr>
              <a:t>will not be believed. This is even more exaggerated for survivors with disabilities, particularly </a:t>
            </a:r>
            <a:r>
              <a:rPr lang="en-US" sz="1200" kern="1200" baseline="0" dirty="0" smtClean="0">
                <a:solidFill>
                  <a:schemeClr val="tx1"/>
                </a:solidFill>
                <a:latin typeface="+mn-lt"/>
                <a:ea typeface="+mn-ea"/>
                <a:cs typeface="+mn-cs"/>
              </a:rPr>
              <a:t>those with </a:t>
            </a:r>
            <a:r>
              <a:rPr lang="en-US" sz="1200" kern="1200" baseline="0" dirty="0" smtClean="0">
                <a:solidFill>
                  <a:schemeClr val="tx1"/>
                </a:solidFill>
                <a:latin typeface="+mn-lt"/>
                <a:ea typeface="+mn-ea"/>
                <a:cs typeface="+mn-cs"/>
              </a:rPr>
              <a:t>intellectual disabilities, whose comprehension and decision-making capacity may be </a:t>
            </a:r>
            <a:r>
              <a:rPr lang="en-US" sz="1200" kern="1200" baseline="0" dirty="0" smtClean="0">
                <a:solidFill>
                  <a:schemeClr val="tx1"/>
                </a:solidFill>
                <a:latin typeface="+mn-lt"/>
                <a:ea typeface="+mn-ea"/>
                <a:cs typeface="+mn-cs"/>
              </a:rPr>
              <a:t>inappropriately questioned</a:t>
            </a:r>
            <a:r>
              <a:rPr lang="en-US" sz="1200" kern="1200" baseline="0" dirty="0" smtClean="0">
                <a:solidFill>
                  <a:schemeClr val="tx1"/>
                </a:solidFill>
                <a:latin typeface="+mn-lt"/>
                <a:ea typeface="+mn-ea"/>
                <a:cs typeface="+mn-cs"/>
              </a:rPr>
              <a:t>. These survivors may fear that if they tell someone, they will not be believed and may </a:t>
            </a:r>
            <a:r>
              <a:rPr lang="en-US" sz="1200" kern="1200" baseline="0" dirty="0" smtClean="0">
                <a:solidFill>
                  <a:schemeClr val="tx1"/>
                </a:solidFill>
                <a:latin typeface="+mn-lt"/>
                <a:ea typeface="+mn-ea"/>
                <a:cs typeface="+mn-cs"/>
              </a:rPr>
              <a:t>put themselves </a:t>
            </a:r>
            <a:r>
              <a:rPr lang="en-US" sz="1200" kern="1200" baseline="0" dirty="0" smtClean="0">
                <a:solidFill>
                  <a:schemeClr val="tx1"/>
                </a:solidFill>
                <a:latin typeface="+mn-lt"/>
                <a:ea typeface="+mn-ea"/>
                <a:cs typeface="+mn-cs"/>
              </a:rPr>
              <a:t>at added risk of further harm.</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Physical barriers. </a:t>
            </a:r>
            <a:r>
              <a:rPr lang="en-US" sz="1200" kern="1200" baseline="0" dirty="0" smtClean="0">
                <a:solidFill>
                  <a:schemeClr val="tx1"/>
                </a:solidFill>
                <a:latin typeface="+mn-lt"/>
                <a:ea typeface="+mn-ea"/>
                <a:cs typeface="+mn-cs"/>
              </a:rPr>
              <a:t>GBV prevention and response services may be physically inaccessible due to long </a:t>
            </a:r>
            <a:r>
              <a:rPr lang="en-US" sz="1200" kern="1200" baseline="0" dirty="0" smtClean="0">
                <a:solidFill>
                  <a:schemeClr val="tx1"/>
                </a:solidFill>
                <a:latin typeface="+mn-lt"/>
                <a:ea typeface="+mn-ea"/>
                <a:cs typeface="+mn-cs"/>
              </a:rPr>
              <a:t>distances, lack </a:t>
            </a:r>
            <a:r>
              <a:rPr lang="en-US" sz="1200" kern="1200" baseline="0" dirty="0" smtClean="0">
                <a:solidFill>
                  <a:schemeClr val="tx1"/>
                </a:solidFill>
                <a:latin typeface="+mn-lt"/>
                <a:ea typeface="+mn-ea"/>
                <a:cs typeface="+mn-cs"/>
              </a:rPr>
              <a:t>of accessible transportation or the costs associated with reaching facilities. Furthermore, health </a:t>
            </a:r>
            <a:r>
              <a:rPr lang="en-US" sz="1200" kern="1200" baseline="0" dirty="0" smtClean="0">
                <a:solidFill>
                  <a:schemeClr val="tx1"/>
                </a:solidFill>
                <a:latin typeface="+mn-lt"/>
                <a:ea typeface="+mn-ea"/>
                <a:cs typeface="+mn-cs"/>
              </a:rPr>
              <a:t>clinics and </a:t>
            </a:r>
            <a:r>
              <a:rPr lang="en-US" sz="1200" kern="1200" baseline="0" dirty="0" smtClean="0">
                <a:solidFill>
                  <a:schemeClr val="tx1"/>
                </a:solidFill>
                <a:latin typeface="+mn-lt"/>
                <a:ea typeface="+mn-ea"/>
                <a:cs typeface="+mn-cs"/>
              </a:rPr>
              <a:t>women’s </a:t>
            </a:r>
            <a:r>
              <a:rPr lang="en-US" sz="1200" kern="1200" baseline="0" dirty="0" err="1" smtClean="0">
                <a:solidFill>
                  <a:schemeClr val="tx1"/>
                </a:solidFill>
                <a:latin typeface="+mn-lt"/>
                <a:ea typeface="+mn-ea"/>
                <a:cs typeface="+mn-cs"/>
              </a:rPr>
              <a:t>centres</a:t>
            </a:r>
            <a:r>
              <a:rPr lang="en-US" sz="1200" kern="1200" baseline="0" dirty="0" smtClean="0">
                <a:solidFill>
                  <a:schemeClr val="tx1"/>
                </a:solidFill>
                <a:latin typeface="+mn-lt"/>
                <a:ea typeface="+mn-ea"/>
                <a:cs typeface="+mn-cs"/>
              </a:rPr>
              <a:t> may not be accessible for wheelchair users or those with other mobility </a:t>
            </a:r>
            <a:r>
              <a:rPr lang="en-US" sz="1200" kern="1200" baseline="0" dirty="0" smtClean="0">
                <a:solidFill>
                  <a:schemeClr val="tx1"/>
                </a:solidFill>
                <a:latin typeface="+mn-lt"/>
                <a:ea typeface="+mn-ea"/>
                <a:cs typeface="+mn-cs"/>
              </a:rPr>
              <a:t>challenges, which </a:t>
            </a:r>
            <a:r>
              <a:rPr lang="en-US" sz="1200" kern="1200" baseline="0" dirty="0" smtClean="0">
                <a:solidFill>
                  <a:schemeClr val="tx1"/>
                </a:solidFill>
                <a:latin typeface="+mn-lt"/>
                <a:ea typeface="+mn-ea"/>
                <a:cs typeface="+mn-cs"/>
              </a:rPr>
              <a:t>may also convey a message that services are not welcoming of persons with disabilities.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Challenges to confidentiality. </a:t>
            </a:r>
            <a:r>
              <a:rPr lang="en-US" sz="1200" kern="1200" baseline="0" dirty="0" smtClean="0">
                <a:solidFill>
                  <a:schemeClr val="tx1"/>
                </a:solidFill>
                <a:latin typeface="+mn-lt"/>
                <a:ea typeface="+mn-ea"/>
                <a:cs typeface="+mn-cs"/>
              </a:rPr>
              <a:t>Persons with disabilities in refugee settings have reported that </a:t>
            </a:r>
            <a:r>
              <a:rPr lang="en-US" sz="1200" kern="1200" baseline="0" dirty="0" smtClean="0">
                <a:solidFill>
                  <a:schemeClr val="tx1"/>
                </a:solidFill>
                <a:latin typeface="+mn-lt"/>
                <a:ea typeface="+mn-ea"/>
                <a:cs typeface="+mn-cs"/>
              </a:rPr>
              <a:t>confidentiality is </a:t>
            </a:r>
            <a:r>
              <a:rPr lang="en-US" sz="1200" kern="1200" baseline="0" dirty="0" smtClean="0">
                <a:solidFill>
                  <a:schemeClr val="tx1"/>
                </a:solidFill>
                <a:latin typeface="+mn-lt"/>
                <a:ea typeface="+mn-ea"/>
                <a:cs typeface="+mn-cs"/>
              </a:rPr>
              <a:t>rarely maintained when a survivor has a disability, as others may have come to their assistance during </a:t>
            </a:r>
            <a:r>
              <a:rPr lang="en-US" sz="1200" kern="1200" baseline="0" dirty="0" smtClean="0">
                <a:solidFill>
                  <a:schemeClr val="tx1"/>
                </a:solidFill>
                <a:latin typeface="+mn-lt"/>
                <a:ea typeface="+mn-ea"/>
                <a:cs typeface="+mn-cs"/>
              </a:rPr>
              <a:t>the incident </a:t>
            </a:r>
            <a:r>
              <a:rPr lang="en-US" sz="1200" kern="1200" baseline="0" dirty="0" smtClean="0">
                <a:solidFill>
                  <a:schemeClr val="tx1"/>
                </a:solidFill>
                <a:latin typeface="+mn-lt"/>
                <a:ea typeface="+mn-ea"/>
                <a:cs typeface="+mn-cs"/>
              </a:rPr>
              <a:t>and the news will often spread quickly throughout the community. Survivors may need to </a:t>
            </a:r>
            <a:r>
              <a:rPr lang="en-US" sz="1200" kern="1200" baseline="0" dirty="0" smtClean="0">
                <a:solidFill>
                  <a:schemeClr val="tx1"/>
                </a:solidFill>
                <a:latin typeface="+mn-lt"/>
                <a:ea typeface="+mn-ea"/>
                <a:cs typeface="+mn-cs"/>
              </a:rPr>
              <a:t>disclose to </a:t>
            </a:r>
            <a:r>
              <a:rPr lang="en-US" sz="1200" kern="1200" baseline="0" dirty="0" smtClean="0">
                <a:solidFill>
                  <a:schemeClr val="tx1"/>
                </a:solidFill>
                <a:latin typeface="+mn-lt"/>
                <a:ea typeface="+mn-ea"/>
                <a:cs typeface="+mn-cs"/>
              </a:rPr>
              <a:t>others in order to access services, and GBV staff may need to involve a wider range of actors in </a:t>
            </a:r>
            <a:r>
              <a:rPr lang="en-US" sz="1200" kern="1200" baseline="0" dirty="0" smtClean="0">
                <a:solidFill>
                  <a:schemeClr val="tx1"/>
                </a:solidFill>
                <a:latin typeface="+mn-lt"/>
                <a:ea typeface="+mn-ea"/>
                <a:cs typeface="+mn-cs"/>
              </a:rPr>
              <a:t>case management </a:t>
            </a:r>
            <a:r>
              <a:rPr lang="en-US" sz="1200" kern="1200" baseline="0" dirty="0" smtClean="0">
                <a:solidFill>
                  <a:schemeClr val="tx1"/>
                </a:solidFill>
                <a:latin typeface="+mn-lt"/>
                <a:ea typeface="+mn-ea"/>
                <a:cs typeface="+mn-cs"/>
              </a:rPr>
              <a:t>processes. This lack of confidentiality and fear of further stigmatization can deter survivors </a:t>
            </a:r>
            <a:r>
              <a:rPr lang="en-US" sz="1200" kern="1200" baseline="0" dirty="0" smtClean="0">
                <a:solidFill>
                  <a:schemeClr val="tx1"/>
                </a:solidFill>
                <a:latin typeface="+mn-lt"/>
                <a:ea typeface="+mn-ea"/>
                <a:cs typeface="+mn-cs"/>
              </a:rPr>
              <a:t>from disclosing </a:t>
            </a:r>
            <a:r>
              <a:rPr lang="en-US" sz="1200" kern="1200" baseline="0" dirty="0" smtClean="0">
                <a:solidFill>
                  <a:schemeClr val="tx1"/>
                </a:solidFill>
                <a:latin typeface="+mn-lt"/>
                <a:ea typeface="+mn-ea"/>
                <a:cs typeface="+mn-cs"/>
              </a:rPr>
              <a:t>and create additional barriers to accessing services and assistance.</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going to</a:t>
            </a:r>
            <a:r>
              <a:rPr lang="en-US" baseline="0" dirty="0" smtClean="0"/>
              <a:t> first talk about specific communication skills and strategies to use when working with survivors with disabilities; then we’ll talk about informed consent, working with caregivers, and safety planning.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en-US"/>
          </a:p>
        </p:txBody>
      </p:sp>
    </p:spTree>
    <p:extLst>
      <p:ext uri="{BB962C8B-B14F-4D97-AF65-F5344CB8AC3E}">
        <p14:creationId xmlns:p14="http://schemas.microsoft.com/office/powerpoint/2010/main" xmlns="" val="16487683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care and support: key issues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263447386"/>
              </p:ext>
            </p:extLst>
          </p:nvPr>
        </p:nvGraphicFramePr>
        <p:xfrm>
          <a:off x="1062038" y="19431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829270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skills </a:t>
            </a:r>
            <a:endParaRPr lang="en-US" dirty="0"/>
          </a:p>
        </p:txBody>
      </p:sp>
      <p:sp>
        <p:nvSpPr>
          <p:cNvPr id="4" name="Content Placeholder 3"/>
          <p:cNvSpPr>
            <a:spLocks noGrp="1"/>
          </p:cNvSpPr>
          <p:nvPr>
            <p:ph idx="1"/>
          </p:nvPr>
        </p:nvSpPr>
        <p:spPr>
          <a:xfrm>
            <a:off x="1023938" y="1943100"/>
            <a:ext cx="9720262" cy="4610100"/>
          </a:xfrm>
        </p:spPr>
        <p:txBody>
          <a:bodyPr/>
          <a:lstStyle/>
          <a:p>
            <a:pPr>
              <a:buNone/>
            </a:pPr>
            <a:r>
              <a:rPr lang="en-US" b="1" dirty="0" smtClean="0">
                <a:solidFill>
                  <a:schemeClr val="tx1"/>
                </a:solidFill>
              </a:rPr>
              <a:t>Most cases – small adaptations will be sufficient </a:t>
            </a:r>
          </a:p>
          <a:p>
            <a:pPr>
              <a:buFont typeface="Arial" pitchFamily="34" charset="0"/>
              <a:buChar char="•"/>
            </a:pPr>
            <a:r>
              <a:rPr lang="en-US" b="1" dirty="0" smtClean="0"/>
              <a:t>  </a:t>
            </a:r>
            <a:r>
              <a:rPr lang="en-US" sz="2000" dirty="0" smtClean="0">
                <a:solidFill>
                  <a:schemeClr val="tx1"/>
                </a:solidFill>
              </a:rPr>
              <a:t>Take time to understand how the person is currently communicating.  Pay attention to any way in which the person wishes to communicate.  </a:t>
            </a:r>
          </a:p>
          <a:p>
            <a:pPr>
              <a:buFont typeface="Arial" pitchFamily="34" charset="0"/>
              <a:buChar char="•"/>
            </a:pPr>
            <a:r>
              <a:rPr lang="en-US" sz="2000" dirty="0" smtClean="0">
                <a:solidFill>
                  <a:schemeClr val="tx1"/>
                </a:solidFill>
              </a:rPr>
              <a:t>  Use simple and concrete language.</a:t>
            </a:r>
          </a:p>
          <a:p>
            <a:pPr>
              <a:buFont typeface="Arial" pitchFamily="34" charset="0"/>
              <a:buChar char="•"/>
              <a:defRPr/>
            </a:pPr>
            <a:r>
              <a:rPr lang="en-US" sz="2000" dirty="0" smtClean="0">
                <a:solidFill>
                  <a:schemeClr val="tx1"/>
                </a:solidFill>
              </a:rPr>
              <a:t>  Repetition when providing and reviewing information and referrals</a:t>
            </a:r>
          </a:p>
          <a:p>
            <a:pPr>
              <a:buFont typeface="Arial" pitchFamily="34" charset="0"/>
              <a:buChar char="•"/>
              <a:defRPr/>
            </a:pPr>
            <a:r>
              <a:rPr lang="en-US" sz="2000" dirty="0" smtClean="0">
                <a:solidFill>
                  <a:schemeClr val="tx1"/>
                </a:solidFill>
              </a:rPr>
              <a:t>  Always talk directly to the individual, even when caregiver present</a:t>
            </a:r>
          </a:p>
          <a:p>
            <a:pPr>
              <a:buFont typeface="Arial" pitchFamily="34" charset="0"/>
              <a:buChar char="•"/>
              <a:defRPr/>
            </a:pPr>
            <a:r>
              <a:rPr lang="en-US" sz="2000" dirty="0" smtClean="0">
                <a:solidFill>
                  <a:schemeClr val="tx1"/>
                </a:solidFill>
              </a:rPr>
              <a:t>  Check for understanding (do not assume)</a:t>
            </a:r>
          </a:p>
          <a:p>
            <a:pPr>
              <a:buFont typeface="Arial" pitchFamily="34" charset="0"/>
              <a:buChar char="•"/>
              <a:defRPr/>
            </a:pPr>
            <a:r>
              <a:rPr lang="en-US" sz="2000" dirty="0" smtClean="0">
                <a:solidFill>
                  <a:schemeClr val="tx1"/>
                </a:solidFill>
              </a:rPr>
              <a:t>  Do not pressure the person into talking.</a:t>
            </a:r>
          </a:p>
          <a:p>
            <a:pPr>
              <a:buFont typeface="Arial" pitchFamily="34" charset="0"/>
              <a:buChar char="•"/>
              <a:defRPr/>
            </a:pPr>
            <a:r>
              <a:rPr lang="en-US" sz="2000" dirty="0" smtClean="0">
                <a:solidFill>
                  <a:schemeClr val="tx1"/>
                </a:solidFill>
              </a:rPr>
              <a:t> Language – pay attention to the language you are using</a:t>
            </a:r>
          </a:p>
          <a:p>
            <a:pPr>
              <a:buNone/>
            </a:pPr>
            <a:endParaRPr lang="en-US" b="1" dirty="0" smtClean="0"/>
          </a:p>
          <a:p>
            <a:pPr>
              <a:buNone/>
            </a:pPr>
            <a:endParaRPr lang="en-US" b="1" dirty="0" smtClean="0"/>
          </a:p>
        </p:txBody>
      </p:sp>
    </p:spTree>
    <p:extLst>
      <p:ext uri="{BB962C8B-B14F-4D97-AF65-F5344CB8AC3E}">
        <p14:creationId xmlns:p14="http://schemas.microsoft.com/office/powerpoint/2010/main" xmlns="" val="41885791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Physical impairments </a:t>
            </a:r>
            <a:endParaRPr lang="en-US" dirty="0"/>
          </a:p>
        </p:txBody>
      </p:sp>
      <p:sp>
        <p:nvSpPr>
          <p:cNvPr id="3" name="Content Placeholder 2"/>
          <p:cNvSpPr>
            <a:spLocks noGrp="1"/>
          </p:cNvSpPr>
          <p:nvPr>
            <p:ph idx="1"/>
          </p:nvPr>
        </p:nvSpPr>
        <p:spPr>
          <a:xfrm>
            <a:off x="1023938" y="1905001"/>
            <a:ext cx="9720262" cy="3009900"/>
          </a:xfrm>
        </p:spPr>
        <p:txBody>
          <a:bodyPr>
            <a:noAutofit/>
          </a:bodyPr>
          <a:lstStyle/>
          <a:p>
            <a:pPr indent="-457200">
              <a:lnSpc>
                <a:spcPct val="120000"/>
              </a:lnSpc>
              <a:spcBef>
                <a:spcPts val="0"/>
              </a:spcBef>
              <a:buClr>
                <a:schemeClr val="tx1"/>
              </a:buClr>
              <a:buFont typeface="Arial" pitchFamily="34" charset="0"/>
              <a:buChar char="•"/>
              <a:defRPr/>
            </a:pPr>
            <a:r>
              <a:rPr lang="en-US" dirty="0" smtClean="0">
                <a:solidFill>
                  <a:schemeClr val="tx1"/>
                </a:solidFill>
              </a:rPr>
              <a:t>Be mindful of access and adjust as needed</a:t>
            </a:r>
          </a:p>
          <a:p>
            <a:pPr indent="-457200">
              <a:lnSpc>
                <a:spcPct val="120000"/>
              </a:lnSpc>
              <a:spcBef>
                <a:spcPts val="0"/>
              </a:spcBef>
              <a:buClr>
                <a:schemeClr val="tx1"/>
              </a:buClr>
              <a:buFont typeface="Arial" pitchFamily="34" charset="0"/>
              <a:buChar char="•"/>
              <a:defRPr/>
            </a:pPr>
            <a:r>
              <a:rPr lang="en-US" dirty="0" smtClean="0">
                <a:solidFill>
                  <a:schemeClr val="tx1"/>
                </a:solidFill>
              </a:rPr>
              <a:t>Always  ask </a:t>
            </a:r>
            <a:r>
              <a:rPr lang="en-US" dirty="0">
                <a:solidFill>
                  <a:schemeClr val="tx1"/>
                </a:solidFill>
              </a:rPr>
              <a:t>before offering </a:t>
            </a:r>
            <a:r>
              <a:rPr lang="en-US" dirty="0" smtClean="0">
                <a:solidFill>
                  <a:schemeClr val="tx1"/>
                </a:solidFill>
              </a:rPr>
              <a:t>help moving </a:t>
            </a:r>
          </a:p>
          <a:p>
            <a:pPr indent="-457200">
              <a:lnSpc>
                <a:spcPct val="120000"/>
              </a:lnSpc>
              <a:spcBef>
                <a:spcPts val="0"/>
              </a:spcBef>
              <a:buClr>
                <a:schemeClr val="tx1"/>
              </a:buClr>
              <a:buFont typeface="Arial" pitchFamily="34" charset="0"/>
              <a:buChar char="•"/>
              <a:defRPr/>
            </a:pPr>
            <a:r>
              <a:rPr lang="en-US" dirty="0" smtClean="0">
                <a:solidFill>
                  <a:schemeClr val="tx1"/>
                </a:solidFill>
              </a:rPr>
              <a:t>Never </a:t>
            </a:r>
            <a:r>
              <a:rPr lang="en-US" dirty="0">
                <a:solidFill>
                  <a:schemeClr val="tx1"/>
                </a:solidFill>
              </a:rPr>
              <a:t>lean on or use a survivors assistive device (wheel chair, cane, walker, etc.)</a:t>
            </a:r>
          </a:p>
          <a:p>
            <a:pPr indent="-457200">
              <a:lnSpc>
                <a:spcPct val="120000"/>
              </a:lnSpc>
              <a:spcBef>
                <a:spcPts val="0"/>
              </a:spcBef>
              <a:buClr>
                <a:schemeClr val="tx1"/>
              </a:buClr>
              <a:buFont typeface="Arial" pitchFamily="34" charset="0"/>
              <a:buChar char="•"/>
              <a:defRPr/>
            </a:pPr>
            <a:r>
              <a:rPr lang="en-US" dirty="0" smtClean="0">
                <a:solidFill>
                  <a:schemeClr val="tx1"/>
                </a:solidFill>
              </a:rPr>
              <a:t>If </a:t>
            </a:r>
            <a:r>
              <a:rPr lang="en-US" dirty="0">
                <a:solidFill>
                  <a:schemeClr val="tx1"/>
                </a:solidFill>
              </a:rPr>
              <a:t>possible, sit at the same level as survivor </a:t>
            </a:r>
            <a:endParaRPr lang="en-US" dirty="0" smtClean="0">
              <a:solidFill>
                <a:schemeClr val="tx1"/>
              </a:solidFill>
            </a:endParaRPr>
          </a:p>
          <a:p>
            <a:pPr indent="-457200">
              <a:lnSpc>
                <a:spcPct val="120000"/>
              </a:lnSpc>
              <a:spcBef>
                <a:spcPts val="0"/>
              </a:spcBef>
              <a:buClr>
                <a:schemeClr val="tx1"/>
              </a:buClr>
              <a:buFont typeface="Arial" pitchFamily="34" charset="0"/>
              <a:buChar char="•"/>
              <a:defRPr/>
            </a:pPr>
            <a:r>
              <a:rPr lang="en-US" dirty="0" smtClean="0">
                <a:solidFill>
                  <a:schemeClr val="tx1"/>
                </a:solidFill>
              </a:rPr>
              <a:t>Non-judgmental language</a:t>
            </a:r>
            <a:endParaRPr lang="en-US" dirty="0">
              <a:solidFill>
                <a:schemeClr val="tx1"/>
              </a:solidFill>
            </a:endParaRPr>
          </a:p>
        </p:txBody>
      </p:sp>
    </p:spTree>
    <p:extLst>
      <p:ext uri="{BB962C8B-B14F-4D97-AF65-F5344CB8AC3E}">
        <p14:creationId xmlns:p14="http://schemas.microsoft.com/office/powerpoint/2010/main" xmlns="" val="3538450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Communication: </a:t>
            </a:r>
            <a:br>
              <a:rPr lang="en-US" dirty="0" smtClean="0"/>
            </a:br>
            <a:r>
              <a:rPr lang="en-US" dirty="0" smtClean="0"/>
              <a:t>sensory impairment  - hearing</a:t>
            </a:r>
            <a:endParaRPr lang="en-US" dirty="0"/>
          </a:p>
        </p:txBody>
      </p:sp>
      <p:sp>
        <p:nvSpPr>
          <p:cNvPr id="3" name="Content Placeholder 2"/>
          <p:cNvSpPr>
            <a:spLocks noGrp="1"/>
          </p:cNvSpPr>
          <p:nvPr>
            <p:ph idx="1"/>
          </p:nvPr>
        </p:nvSpPr>
        <p:spPr>
          <a:xfrm>
            <a:off x="1023938" y="2190750"/>
            <a:ext cx="9720262" cy="4022725"/>
          </a:xfrm>
        </p:spPr>
        <p:txBody>
          <a:bodyPr>
            <a:noAutofit/>
          </a:bodyPr>
          <a:lstStyle/>
          <a:p>
            <a:pPr indent="-457200">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2400" dirty="0">
                <a:solidFill>
                  <a:srgbClr val="0D0D0D"/>
                </a:solidFill>
                <a:ea typeface="ＭＳ Ｐゴシック" pitchFamily="34" charset="-128"/>
              </a:rPr>
              <a:t> F</a:t>
            </a:r>
            <a:r>
              <a:rPr lang="en-US" altLang="en-US" sz="2400" dirty="0" smtClean="0">
                <a:solidFill>
                  <a:srgbClr val="0D0D0D"/>
                </a:solidFill>
                <a:ea typeface="ＭＳ Ｐゴシック" pitchFamily="34" charset="-128"/>
              </a:rPr>
              <a:t>ace the survivor directly</a:t>
            </a:r>
            <a:endParaRPr lang="en-US" altLang="en-US" sz="2400" dirty="0">
              <a:solidFill>
                <a:srgbClr val="0D0D0D"/>
              </a:solidFill>
              <a:ea typeface="ＭＳ Ｐゴシック" pitchFamily="34" charset="-128"/>
            </a:endParaRPr>
          </a:p>
          <a:p>
            <a:pPr indent="-457200">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2400" dirty="0" smtClean="0">
                <a:solidFill>
                  <a:srgbClr val="0D0D0D"/>
                </a:solidFill>
                <a:ea typeface="ＭＳ Ｐゴシック" pitchFamily="34" charset="-128"/>
              </a:rPr>
              <a:t>Speak </a:t>
            </a:r>
            <a:r>
              <a:rPr lang="en-US" altLang="en-US" sz="2400" dirty="0">
                <a:solidFill>
                  <a:srgbClr val="0D0D0D"/>
                </a:solidFill>
                <a:ea typeface="ＭＳ Ｐゴシック" pitchFamily="34" charset="-128"/>
              </a:rPr>
              <a:t>clearly, </a:t>
            </a:r>
            <a:r>
              <a:rPr lang="en-US" altLang="en-US" sz="2400" dirty="0" smtClean="0">
                <a:solidFill>
                  <a:srgbClr val="0D0D0D"/>
                </a:solidFill>
                <a:ea typeface="ＭＳ Ｐゴシック" pitchFamily="34" charset="-128"/>
              </a:rPr>
              <a:t>at </a:t>
            </a:r>
            <a:r>
              <a:rPr lang="en-US" altLang="en-US" sz="2400" dirty="0">
                <a:solidFill>
                  <a:srgbClr val="0D0D0D"/>
                </a:solidFill>
                <a:ea typeface="ＭＳ Ｐゴシック" pitchFamily="34" charset="-128"/>
              </a:rPr>
              <a:t>a normal voice level</a:t>
            </a:r>
          </a:p>
          <a:p>
            <a:pPr indent="-457200">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2400" dirty="0" smtClean="0">
                <a:solidFill>
                  <a:srgbClr val="0D0D0D"/>
                </a:solidFill>
                <a:ea typeface="ＭＳ Ｐゴシック" pitchFamily="34" charset="-128"/>
              </a:rPr>
              <a:t>Never </a:t>
            </a:r>
            <a:r>
              <a:rPr lang="en-US" altLang="en-US" sz="2400" dirty="0">
                <a:solidFill>
                  <a:srgbClr val="0D0D0D"/>
                </a:solidFill>
                <a:ea typeface="ＭＳ Ｐゴシック" pitchFamily="34" charset="-128"/>
              </a:rPr>
              <a:t>cover your mouth when speaking</a:t>
            </a:r>
          </a:p>
          <a:p>
            <a:pPr indent="-457200">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2400" dirty="0" smtClean="0">
                <a:solidFill>
                  <a:srgbClr val="0D0D0D"/>
                </a:solidFill>
                <a:ea typeface="ＭＳ Ｐゴシック" pitchFamily="34" charset="-128"/>
              </a:rPr>
              <a:t>Follow the </a:t>
            </a:r>
            <a:r>
              <a:rPr lang="en-US" altLang="en-US" sz="2400" dirty="0">
                <a:solidFill>
                  <a:srgbClr val="0D0D0D"/>
                </a:solidFill>
                <a:ea typeface="ＭＳ Ｐゴシック" pitchFamily="34" charset="-128"/>
              </a:rPr>
              <a:t>survivor’s cues </a:t>
            </a:r>
            <a:r>
              <a:rPr lang="en-US" altLang="en-US" sz="2400" dirty="0" smtClean="0">
                <a:solidFill>
                  <a:srgbClr val="0D0D0D"/>
                </a:solidFill>
                <a:ea typeface="ＭＳ Ｐゴシック" pitchFamily="34" charset="-128"/>
              </a:rPr>
              <a:t>about how </a:t>
            </a:r>
            <a:r>
              <a:rPr lang="en-US" altLang="en-US" sz="2400" u="sng" dirty="0">
                <a:solidFill>
                  <a:srgbClr val="0D0D0D"/>
                </a:solidFill>
                <a:ea typeface="ＭＳ Ｐゴシック" pitchFamily="34" charset="-128"/>
              </a:rPr>
              <a:t>they</a:t>
            </a:r>
            <a:r>
              <a:rPr lang="en-US" altLang="en-US" sz="2400" dirty="0">
                <a:solidFill>
                  <a:srgbClr val="0D0D0D"/>
                </a:solidFill>
                <a:ea typeface="ＭＳ Ｐゴシック" pitchFamily="34" charset="-128"/>
              </a:rPr>
              <a:t> prefer to communicate (Ex: sign language, assistive device, gesturing, writing, reading lips, etc.)</a:t>
            </a:r>
          </a:p>
          <a:p>
            <a:pPr indent="-457200">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2400" dirty="0" smtClean="0">
                <a:solidFill>
                  <a:srgbClr val="0D0D0D"/>
                </a:solidFill>
                <a:ea typeface="ＭＳ Ｐゴシック" pitchFamily="34" charset="-128"/>
              </a:rPr>
              <a:t>If </a:t>
            </a:r>
            <a:r>
              <a:rPr lang="en-US" altLang="en-US" sz="2400" dirty="0">
                <a:solidFill>
                  <a:srgbClr val="0D0D0D"/>
                </a:solidFill>
                <a:ea typeface="ＭＳ Ｐゴシック" pitchFamily="34" charset="-128"/>
              </a:rPr>
              <a:t>using an </a:t>
            </a:r>
            <a:r>
              <a:rPr lang="en-US" altLang="en-US" sz="2400" dirty="0" smtClean="0">
                <a:solidFill>
                  <a:srgbClr val="0D0D0D"/>
                </a:solidFill>
                <a:ea typeface="ＭＳ Ｐゴシック" pitchFamily="34" charset="-128"/>
              </a:rPr>
              <a:t>interpreter, continue </a:t>
            </a:r>
            <a:r>
              <a:rPr lang="en-US" altLang="en-US" sz="2400" dirty="0">
                <a:solidFill>
                  <a:srgbClr val="0D0D0D"/>
                </a:solidFill>
                <a:ea typeface="ＭＳ Ｐゴシック" pitchFamily="34" charset="-128"/>
              </a:rPr>
              <a:t>to maintain eye-contact and speak directly to the survivor. </a:t>
            </a:r>
          </a:p>
          <a:p>
            <a:pPr indent="-457200">
              <a:lnSpc>
                <a:spcPct val="120000"/>
              </a:lnSpc>
              <a:spcBef>
                <a:spcPts val="0"/>
              </a:spcBef>
              <a:spcAft>
                <a:spcPts val="0"/>
              </a:spcAft>
              <a:buClr>
                <a:schemeClr val="accent4">
                  <a:lumMod val="75000"/>
                </a:schemeClr>
              </a:buClr>
              <a:buFont typeface="Arial" panose="020B0604020202020204" pitchFamily="34" charset="0"/>
              <a:buChar char="•"/>
              <a:defRPr/>
            </a:pPr>
            <a:r>
              <a:rPr lang="en-US" altLang="en-US" sz="2400" dirty="0" smtClean="0">
                <a:solidFill>
                  <a:srgbClr val="0D0D0D"/>
                </a:solidFill>
                <a:ea typeface="ＭＳ Ｐゴシック" pitchFamily="34" charset="-128"/>
              </a:rPr>
              <a:t>If </a:t>
            </a:r>
            <a:r>
              <a:rPr lang="en-US" altLang="en-US" sz="2400" dirty="0">
                <a:solidFill>
                  <a:srgbClr val="0D0D0D"/>
                </a:solidFill>
                <a:ea typeface="ＭＳ Ｐゴシック" pitchFamily="34" charset="-128"/>
              </a:rPr>
              <a:t>using an interpreter, </a:t>
            </a:r>
            <a:r>
              <a:rPr lang="en-US" altLang="en-US" sz="2400" dirty="0" smtClean="0">
                <a:solidFill>
                  <a:srgbClr val="0D0D0D"/>
                </a:solidFill>
                <a:ea typeface="ＭＳ Ｐゴシック" pitchFamily="34" charset="-128"/>
              </a:rPr>
              <a:t>make sure the </a:t>
            </a:r>
            <a:r>
              <a:rPr lang="en-US" altLang="en-US" sz="2400" dirty="0">
                <a:solidFill>
                  <a:srgbClr val="0D0D0D"/>
                </a:solidFill>
                <a:ea typeface="ＭＳ Ｐゴシック" pitchFamily="34" charset="-128"/>
              </a:rPr>
              <a:t>interpreter is proficient in the type of sign language the survivor uses.</a:t>
            </a:r>
          </a:p>
          <a:p>
            <a:pPr indent="-457200">
              <a:lnSpc>
                <a:spcPct val="120000"/>
              </a:lnSpc>
              <a:spcBef>
                <a:spcPts val="0"/>
              </a:spcBef>
              <a:spcAft>
                <a:spcPts val="0"/>
              </a:spcAft>
              <a:buClr>
                <a:schemeClr val="accent4">
                  <a:lumMod val="75000"/>
                </a:schemeClr>
              </a:buClr>
              <a:buFont typeface="Arial" panose="020B0604020202020204" pitchFamily="34" charset="0"/>
              <a:buChar char="•"/>
              <a:defRPr/>
            </a:pPr>
            <a:endParaRPr lang="en-US" sz="2400" dirty="0"/>
          </a:p>
          <a:p>
            <a:pPr indent="-457200">
              <a:lnSpc>
                <a:spcPct val="120000"/>
              </a:lnSpc>
              <a:spcBef>
                <a:spcPts val="0"/>
              </a:spcBef>
              <a:spcAft>
                <a:spcPts val="0"/>
              </a:spcAft>
              <a:buClr>
                <a:schemeClr val="accent4">
                  <a:lumMod val="75000"/>
                </a:schemeClr>
              </a:buClr>
              <a:buFont typeface="Arial" panose="020B0604020202020204" pitchFamily="34" charset="0"/>
              <a:buChar char="•"/>
            </a:pPr>
            <a:endParaRPr lang="en-US" sz="2400" dirty="0"/>
          </a:p>
        </p:txBody>
      </p:sp>
    </p:spTree>
    <p:extLst>
      <p:ext uri="{BB962C8B-B14F-4D97-AF65-F5344CB8AC3E}">
        <p14:creationId xmlns:p14="http://schemas.microsoft.com/office/powerpoint/2010/main" xmlns="" val="1726526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a:t>
            </a:r>
            <a:br>
              <a:rPr lang="en-US" dirty="0" smtClean="0"/>
            </a:br>
            <a:r>
              <a:rPr lang="en-US" dirty="0" smtClean="0"/>
              <a:t>sensory impairment - visual</a:t>
            </a:r>
            <a:endParaRPr lang="en-US" dirty="0"/>
          </a:p>
        </p:txBody>
      </p:sp>
      <p:sp>
        <p:nvSpPr>
          <p:cNvPr id="3" name="Content Placeholder 2"/>
          <p:cNvSpPr>
            <a:spLocks noGrp="1"/>
          </p:cNvSpPr>
          <p:nvPr>
            <p:ph idx="1"/>
          </p:nvPr>
        </p:nvSpPr>
        <p:spPr/>
        <p:txBody>
          <a:bodyPr>
            <a:normAutofit fontScale="85000" lnSpcReduction="20000"/>
          </a:bodyPr>
          <a:lstStyle/>
          <a:p>
            <a:pPr indent="-457200">
              <a:buFont typeface="Arial" pitchFamily="34" charset="0"/>
              <a:buChar char="•"/>
              <a:defRPr/>
            </a:pPr>
            <a:r>
              <a:rPr lang="en-US" sz="2400" dirty="0" smtClean="0">
                <a:solidFill>
                  <a:schemeClr val="tx1"/>
                </a:solidFill>
              </a:rPr>
              <a:t>Identify yourself and inform </a:t>
            </a:r>
            <a:r>
              <a:rPr lang="en-US" sz="2400" dirty="0">
                <a:solidFill>
                  <a:schemeClr val="tx1"/>
                </a:solidFill>
              </a:rPr>
              <a:t>survivors if/when </a:t>
            </a:r>
            <a:r>
              <a:rPr lang="en-US" sz="2400" dirty="0" smtClean="0">
                <a:solidFill>
                  <a:schemeClr val="tx1"/>
                </a:solidFill>
              </a:rPr>
              <a:t>you </a:t>
            </a:r>
            <a:r>
              <a:rPr lang="en-US" sz="2400" dirty="0">
                <a:solidFill>
                  <a:schemeClr val="tx1"/>
                </a:solidFill>
              </a:rPr>
              <a:t>exit a room or meeting</a:t>
            </a:r>
          </a:p>
          <a:p>
            <a:pPr indent="-457200">
              <a:buFont typeface="Arial" pitchFamily="34" charset="0"/>
              <a:buChar char="•"/>
              <a:defRPr/>
            </a:pPr>
            <a:r>
              <a:rPr lang="en-US" sz="2400" dirty="0" smtClean="0">
                <a:solidFill>
                  <a:schemeClr val="tx1"/>
                </a:solidFill>
              </a:rPr>
              <a:t>Ask before offering assistance/guidance (</a:t>
            </a:r>
            <a:r>
              <a:rPr lang="en-US" sz="2400" u="sng" dirty="0" smtClean="0">
                <a:solidFill>
                  <a:schemeClr val="tx1"/>
                </a:solidFill>
              </a:rPr>
              <a:t>Never </a:t>
            </a:r>
            <a:r>
              <a:rPr lang="en-US" sz="2400" u="sng" dirty="0">
                <a:solidFill>
                  <a:schemeClr val="tx1"/>
                </a:solidFill>
              </a:rPr>
              <a:t>assume a survivor </a:t>
            </a:r>
            <a:r>
              <a:rPr lang="en-US" sz="2400" u="sng" dirty="0" smtClean="0">
                <a:solidFill>
                  <a:schemeClr val="tx1"/>
                </a:solidFill>
              </a:rPr>
              <a:t>requires) assistance</a:t>
            </a:r>
            <a:r>
              <a:rPr lang="en-US" sz="2400" u="sng" dirty="0">
                <a:solidFill>
                  <a:schemeClr val="tx1"/>
                </a:solidFill>
              </a:rPr>
              <a:t>.</a:t>
            </a:r>
          </a:p>
          <a:p>
            <a:pPr indent="-457200">
              <a:buFont typeface="Arial" pitchFamily="34" charset="0"/>
              <a:buChar char="•"/>
              <a:defRPr/>
            </a:pPr>
            <a:r>
              <a:rPr lang="en-US" sz="2400" dirty="0" smtClean="0">
                <a:solidFill>
                  <a:schemeClr val="tx1"/>
                </a:solidFill>
              </a:rPr>
              <a:t>When </a:t>
            </a:r>
            <a:r>
              <a:rPr lang="en-US" sz="2400" dirty="0">
                <a:solidFill>
                  <a:schemeClr val="tx1"/>
                </a:solidFill>
              </a:rPr>
              <a:t>providing guidance to a survivor, do not grab or startle them</a:t>
            </a:r>
          </a:p>
          <a:p>
            <a:pPr indent="-457200">
              <a:buFont typeface="Arial" pitchFamily="34" charset="0"/>
              <a:buChar char="•"/>
              <a:defRPr/>
            </a:pPr>
            <a:r>
              <a:rPr lang="en-US" sz="2400" dirty="0" smtClean="0">
                <a:solidFill>
                  <a:schemeClr val="tx1"/>
                </a:solidFill>
              </a:rPr>
              <a:t>Clearly </a:t>
            </a:r>
            <a:r>
              <a:rPr lang="en-US" sz="2400" dirty="0">
                <a:solidFill>
                  <a:schemeClr val="tx1"/>
                </a:solidFill>
              </a:rPr>
              <a:t>describe the </a:t>
            </a:r>
            <a:r>
              <a:rPr lang="en-US" sz="2400" dirty="0" smtClean="0">
                <a:solidFill>
                  <a:schemeClr val="tx1"/>
                </a:solidFill>
              </a:rPr>
              <a:t>setting, </a:t>
            </a:r>
            <a:r>
              <a:rPr lang="en-US" sz="2400" dirty="0">
                <a:solidFill>
                  <a:schemeClr val="tx1"/>
                </a:solidFill>
              </a:rPr>
              <a:t>noting obstacles and giving specific directions</a:t>
            </a:r>
            <a:r>
              <a:rPr lang="en-US" sz="2400" dirty="0" smtClean="0">
                <a:solidFill>
                  <a:schemeClr val="tx1"/>
                </a:solidFill>
              </a:rPr>
              <a:t>.</a:t>
            </a:r>
          </a:p>
          <a:p>
            <a:pPr indent="-457200">
              <a:buFont typeface="Arial" pitchFamily="34" charset="0"/>
              <a:buChar char="•"/>
              <a:defRPr/>
            </a:pPr>
            <a:r>
              <a:rPr lang="en-US" sz="2400" dirty="0">
                <a:solidFill>
                  <a:schemeClr val="tx1"/>
                </a:solidFill>
              </a:rPr>
              <a:t>If a survivor uses a service animal, do not touch or pet the animal. W</a:t>
            </a:r>
            <a:r>
              <a:rPr lang="en-US" sz="2400" dirty="0" smtClean="0">
                <a:solidFill>
                  <a:schemeClr val="tx1"/>
                </a:solidFill>
              </a:rPr>
              <a:t>alk </a:t>
            </a:r>
            <a:r>
              <a:rPr lang="en-US" sz="2400" dirty="0">
                <a:solidFill>
                  <a:schemeClr val="tx1"/>
                </a:solidFill>
              </a:rPr>
              <a:t>on opposite side of animal when/if leading survivor.</a:t>
            </a:r>
          </a:p>
          <a:p>
            <a:pPr indent="-457200">
              <a:buFont typeface="Arial" pitchFamily="34" charset="0"/>
              <a:buChar char="•"/>
              <a:defRPr/>
            </a:pPr>
            <a:r>
              <a:rPr lang="en-US" sz="2400" dirty="0" smtClean="0">
                <a:solidFill>
                  <a:schemeClr val="tx1"/>
                </a:solidFill>
              </a:rPr>
              <a:t>Read </a:t>
            </a:r>
            <a:r>
              <a:rPr lang="en-US" sz="2400" dirty="0">
                <a:solidFill>
                  <a:schemeClr val="tx1"/>
                </a:solidFill>
              </a:rPr>
              <a:t>all written information/documentation to survivor</a:t>
            </a:r>
          </a:p>
          <a:p>
            <a:pPr indent="-457200">
              <a:buFont typeface="Arial" pitchFamily="34" charset="0"/>
              <a:buChar char="•"/>
              <a:defRPr/>
            </a:pPr>
            <a:r>
              <a:rPr lang="en-US" sz="2400" dirty="0" smtClean="0">
                <a:solidFill>
                  <a:schemeClr val="tx1"/>
                </a:solidFill>
              </a:rPr>
              <a:t>For </a:t>
            </a:r>
            <a:r>
              <a:rPr lang="en-US" sz="2400" dirty="0">
                <a:solidFill>
                  <a:schemeClr val="tx1"/>
                </a:solidFill>
              </a:rPr>
              <a:t>survivors living with low or limited vision, provide all written materials in large bold print on a light or white background</a:t>
            </a:r>
          </a:p>
          <a:p>
            <a:pPr indent="-457200">
              <a:buFont typeface="Arial" pitchFamily="34" charset="0"/>
              <a:buChar char="•"/>
              <a:defRPr/>
            </a:pPr>
            <a:endParaRPr lang="en-US" sz="2400" dirty="0">
              <a:solidFill>
                <a:schemeClr val="tx1"/>
              </a:solidFill>
            </a:endParaRPr>
          </a:p>
          <a:p>
            <a:pPr indent="-457200">
              <a:buFont typeface="Arial" pitchFamily="34" charset="0"/>
              <a:buChar char="•"/>
              <a:defRPr/>
            </a:pPr>
            <a:endParaRPr lang="en-US" sz="2400" b="1" dirty="0">
              <a:solidFill>
                <a:schemeClr val="tx1"/>
              </a:solidFill>
            </a:endParaRPr>
          </a:p>
          <a:p>
            <a:pPr indent="-457200">
              <a:buFont typeface="Arial" pitchFamily="34" charset="0"/>
              <a:buChar char="•"/>
              <a:defRPr/>
            </a:pPr>
            <a:endParaRPr lang="en-US" sz="2800" dirty="0">
              <a:solidFill>
                <a:schemeClr val="tx1"/>
              </a:solidFill>
            </a:endParaRPr>
          </a:p>
          <a:p>
            <a:pPr indent="-457200">
              <a:buFont typeface="Arial" pitchFamily="34" charset="0"/>
              <a:buChar char="•"/>
            </a:pPr>
            <a:endParaRPr lang="en-US" dirty="0">
              <a:solidFill>
                <a:schemeClr val="tx1"/>
              </a:solidFill>
            </a:endParaRPr>
          </a:p>
        </p:txBody>
      </p:sp>
    </p:spTree>
    <p:extLst>
      <p:ext uri="{BB962C8B-B14F-4D97-AF65-F5344CB8AC3E}">
        <p14:creationId xmlns:p14="http://schemas.microsoft.com/office/powerpoint/2010/main" xmlns="" val="3846582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intellectual impairments</a:t>
            </a:r>
            <a:endParaRPr lang="en-US" dirty="0"/>
          </a:p>
        </p:txBody>
      </p:sp>
      <p:sp>
        <p:nvSpPr>
          <p:cNvPr id="3" name="Content Placeholder 2"/>
          <p:cNvSpPr>
            <a:spLocks noGrp="1"/>
          </p:cNvSpPr>
          <p:nvPr>
            <p:ph idx="1"/>
          </p:nvPr>
        </p:nvSpPr>
        <p:spPr>
          <a:xfrm>
            <a:off x="762000" y="2286000"/>
            <a:ext cx="9982200" cy="4022725"/>
          </a:xfrm>
        </p:spPr>
        <p:txBody>
          <a:bodyPr>
            <a:normAutofit/>
          </a:bodyPr>
          <a:lstStyle/>
          <a:p>
            <a:pPr>
              <a:defRPr/>
            </a:pPr>
            <a:endParaRPr lang="en-US" altLang="en-US" sz="2400" dirty="0">
              <a:solidFill>
                <a:schemeClr val="accent4">
                  <a:lumMod val="10000"/>
                </a:schemeClr>
              </a:solidFill>
            </a:endParaRPr>
          </a:p>
          <a:p>
            <a:endParaRPr lang="en-US" dirty="0"/>
          </a:p>
        </p:txBody>
      </p:sp>
      <p:sp>
        <p:nvSpPr>
          <p:cNvPr id="4" name="Content Placeholder 2"/>
          <p:cNvSpPr txBox="1">
            <a:spLocks/>
          </p:cNvSpPr>
          <p:nvPr/>
        </p:nvSpPr>
        <p:spPr bwMode="auto">
          <a:xfrm>
            <a:off x="1024128" y="2286000"/>
            <a:ext cx="9720071" cy="4023360"/>
          </a:xfrm>
          <a:prstGeom prst="rect">
            <a:avLst/>
          </a:prstGeom>
          <a:noFill/>
          <a:ln w="9525">
            <a:noFill/>
            <a:miter lim="800000"/>
            <a:headEnd/>
            <a:tailEnd/>
          </a:ln>
        </p:spPr>
        <p:txBody>
          <a:bodyPr vert="horz" wrap="square" lIns="45720" tIns="45720" rIns="45720" bIns="45720" numCol="1" anchor="t" anchorCtr="0" compatLnSpc="1">
            <a:prstTxWarp prst="textNoShape">
              <a:avLst/>
            </a:prstTxWarp>
            <a:noAutofit/>
          </a:bodyPr>
          <a:lstStyle/>
          <a:p>
            <a:pPr marL="90488" marR="0" lvl="0" indent="-274320" algn="l" defTabSz="914400" rtl="0"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en-US" altLang="en-US" sz="2400" b="0" i="0" u="none" strike="noStrike" kern="1200" cap="none" spc="30" normalizeH="0" baseline="0" noProof="0" dirty="0" smtClean="0">
                <a:ln>
                  <a:noFill/>
                </a:ln>
                <a:solidFill>
                  <a:srgbClr val="0D0D0D"/>
                </a:solidFill>
                <a:effectLst/>
                <a:uLnTx/>
                <a:uFillTx/>
                <a:latin typeface="+mn-lt"/>
                <a:ea typeface="ＭＳ Ｐゴシック" pitchFamily="34" charset="-128"/>
                <a:cs typeface="MS PGothic" charset="0"/>
              </a:rPr>
              <a:t>Never guide a survivor towards an answer or response. </a:t>
            </a:r>
          </a:p>
          <a:p>
            <a:pPr marL="90488" marR="0" lvl="0" indent="-274320" algn="l" defTabSz="914400" rtl="0"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en-US" altLang="en-US" sz="2400" b="0" i="0" u="none" strike="noStrike" kern="1200" cap="none" spc="30" normalizeH="0" baseline="0" noProof="0" dirty="0" smtClean="0">
                <a:ln>
                  <a:noFill/>
                </a:ln>
                <a:solidFill>
                  <a:srgbClr val="0D0D0D"/>
                </a:solidFill>
                <a:effectLst/>
                <a:uLnTx/>
                <a:uFillTx/>
                <a:latin typeface="+mn-lt"/>
                <a:ea typeface="ＭＳ Ｐゴシック" pitchFamily="34" charset="-128"/>
                <a:cs typeface="MS PGothic" charset="0"/>
              </a:rPr>
              <a:t>Check for understanding using clarifying questions; Never make assumptions the survivor understands </a:t>
            </a:r>
          </a:p>
          <a:p>
            <a:pPr marL="90488" marR="0" lvl="0" indent="-274320" algn="l" defTabSz="914400" rtl="0"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en-US" altLang="en-US" sz="2400" b="0" i="0" u="none" strike="noStrike" kern="1200" cap="none" spc="30" normalizeH="0" baseline="0" noProof="0" dirty="0" smtClean="0">
                <a:ln>
                  <a:noFill/>
                </a:ln>
                <a:solidFill>
                  <a:srgbClr val="0D0D0D"/>
                </a:solidFill>
                <a:effectLst/>
                <a:uLnTx/>
                <a:uFillTx/>
                <a:latin typeface="+mn-lt"/>
                <a:ea typeface="ＭＳ Ｐゴシック" pitchFamily="34" charset="-128"/>
                <a:cs typeface="MS PGothic" charset="0"/>
              </a:rPr>
              <a:t>Under pressure the person may regress to a lower level of understanding</a:t>
            </a:r>
          </a:p>
          <a:p>
            <a:pPr marL="90488" marR="0" lvl="0" indent="-274320" algn="l" defTabSz="914400" rtl="0"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en-US" altLang="en-US" sz="2400" b="0" i="0" u="none" strike="noStrike" kern="1200" cap="none" spc="30" normalizeH="0" baseline="0" noProof="0" dirty="0" smtClean="0">
                <a:ln>
                  <a:noFill/>
                </a:ln>
                <a:solidFill>
                  <a:srgbClr val="0D0D0D"/>
                </a:solidFill>
                <a:effectLst/>
                <a:uLnTx/>
                <a:uFillTx/>
                <a:latin typeface="+mn-lt"/>
                <a:ea typeface="ＭＳ Ｐゴシック" pitchFamily="34" charset="-128"/>
                <a:cs typeface="MS PGothic" charset="0"/>
              </a:rPr>
              <a:t>Ask short, simple, and direct questions</a:t>
            </a:r>
          </a:p>
          <a:p>
            <a:pPr marL="90488" marR="0" lvl="0" indent="-274320" algn="l" defTabSz="914400" rtl="0"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en-US" altLang="en-US" sz="2400" b="0" i="0" u="none" strike="noStrike" kern="1200" cap="none" spc="30" normalizeH="0" baseline="0" noProof="0" dirty="0" smtClean="0">
                <a:ln>
                  <a:noFill/>
                </a:ln>
                <a:solidFill>
                  <a:srgbClr val="0D0D0D"/>
                </a:solidFill>
                <a:effectLst/>
                <a:uLnTx/>
                <a:uFillTx/>
                <a:latin typeface="+mn-lt"/>
                <a:ea typeface="ＭＳ Ｐゴシック" pitchFamily="34" charset="-128"/>
                <a:cs typeface="MS PGothic" charset="0"/>
              </a:rPr>
              <a:t>Use concrete language</a:t>
            </a:r>
          </a:p>
          <a:p>
            <a:pPr marL="90488" marR="0" lvl="0" indent="-274320" algn="l" defTabSz="914400" rtl="0" eaLnBrk="0" fontAlgn="base" latinLnBrk="0" hangingPunct="0">
              <a:lnSpc>
                <a:spcPct val="110000"/>
              </a:lnSpc>
              <a:spcBef>
                <a:spcPts val="1200"/>
              </a:spcBef>
              <a:spcAft>
                <a:spcPts val="200"/>
              </a:spcAft>
              <a:buClr>
                <a:srgbClr val="E8722D"/>
              </a:buClr>
              <a:buSzPct val="100000"/>
              <a:buFont typeface="Arial" pitchFamily="34" charset="0"/>
              <a:buChar char="•"/>
              <a:tabLst/>
              <a:defRPr/>
            </a:pPr>
            <a:endParaRPr kumimoji="0" lang="en-US" altLang="en-US" sz="2400" b="0" i="0" u="none" strike="noStrike" kern="1200" cap="none" spc="30" normalizeH="0" baseline="0" noProof="0" dirty="0" smtClean="0">
              <a:ln>
                <a:noFill/>
              </a:ln>
              <a:solidFill>
                <a:schemeClr val="accent4">
                  <a:lumMod val="10000"/>
                </a:schemeClr>
              </a:solidFill>
              <a:effectLst/>
              <a:uLnTx/>
              <a:uFillTx/>
              <a:latin typeface="+mn-lt"/>
              <a:ea typeface="MS PGothic" pitchFamily="34" charset="-128"/>
              <a:cs typeface="MS PGothic" charset="0"/>
            </a:endParaRPr>
          </a:p>
          <a:p>
            <a:pPr marL="90488" marR="0" lvl="0" indent="-274320" algn="l" defTabSz="914400" rtl="0" eaLnBrk="0" fontAlgn="base" latinLnBrk="0" hangingPunct="0">
              <a:lnSpc>
                <a:spcPct val="110000"/>
              </a:lnSpc>
              <a:spcBef>
                <a:spcPts val="1200"/>
              </a:spcBef>
              <a:spcAft>
                <a:spcPts val="200"/>
              </a:spcAft>
              <a:buClr>
                <a:srgbClr val="E8722D"/>
              </a:buClr>
              <a:buSzPct val="100000"/>
              <a:buFont typeface="Arial" pitchFamily="34" charset="0"/>
              <a:buChar char="•"/>
              <a:tabLst/>
              <a:defRPr/>
            </a:pPr>
            <a:endParaRPr kumimoji="0" lang="en-US" sz="2400" b="0" i="0" u="none" strike="noStrike" kern="1200" cap="none" spc="30" normalizeH="0" baseline="0" noProof="0" dirty="0">
              <a:ln>
                <a:noFill/>
              </a:ln>
              <a:solidFill>
                <a:schemeClr val="tx2"/>
              </a:solidFill>
              <a:effectLst/>
              <a:uLnTx/>
              <a:uFillTx/>
              <a:latin typeface="+mn-lt"/>
              <a:ea typeface="MS PGothic" pitchFamily="34" charset="-128"/>
              <a:cs typeface="MS PGothic" charset="0"/>
            </a:endParaRPr>
          </a:p>
        </p:txBody>
      </p:sp>
    </p:spTree>
    <p:extLst>
      <p:ext uri="{BB962C8B-B14F-4D97-AF65-F5344CB8AC3E}">
        <p14:creationId xmlns:p14="http://schemas.microsoft.com/office/powerpoint/2010/main" xmlns="" val="24736376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a:t>
            </a:r>
            <a:endParaRPr lang="en-US" dirty="0"/>
          </a:p>
        </p:txBody>
      </p:sp>
      <p:sp>
        <p:nvSpPr>
          <p:cNvPr id="3" name="Content Placeholder 2"/>
          <p:cNvSpPr>
            <a:spLocks noGrp="1"/>
          </p:cNvSpPr>
          <p:nvPr>
            <p:ph idx="1"/>
          </p:nvPr>
        </p:nvSpPr>
        <p:spPr>
          <a:xfrm>
            <a:off x="776288" y="1885950"/>
            <a:ext cx="10158412" cy="4667250"/>
          </a:xfrm>
        </p:spPr>
        <p:txBody>
          <a:bodyPr>
            <a:noAutofit/>
          </a:bodyPr>
          <a:lstStyle/>
          <a:p>
            <a:pPr marL="91440" lvl="1" indent="-91440">
              <a:spcBef>
                <a:spcPts val="1200"/>
              </a:spcBef>
              <a:spcAft>
                <a:spcPts val="200"/>
              </a:spcAft>
              <a:buSzPct val="100000"/>
              <a:buNone/>
            </a:pPr>
            <a:r>
              <a:rPr lang="en-US" sz="2600" b="1" dirty="0">
                <a:solidFill>
                  <a:schemeClr val="tx1"/>
                </a:solidFill>
              </a:rPr>
              <a:t>A</a:t>
            </a:r>
            <a:r>
              <a:rPr lang="en-US" sz="2600" b="1" dirty="0" smtClean="0">
                <a:solidFill>
                  <a:schemeClr val="tx1"/>
                </a:solidFill>
              </a:rPr>
              <a:t>ssume </a:t>
            </a:r>
            <a:r>
              <a:rPr lang="en-US" sz="2600" b="1" dirty="0">
                <a:solidFill>
                  <a:schemeClr val="tx1"/>
                </a:solidFill>
              </a:rPr>
              <a:t>all survivors are capable of providing informed consent.</a:t>
            </a:r>
          </a:p>
          <a:p>
            <a:pPr>
              <a:defRPr/>
            </a:pPr>
            <a:r>
              <a:rPr lang="en-US" sz="2400" dirty="0">
                <a:solidFill>
                  <a:schemeClr val="tx1"/>
                </a:solidFill>
              </a:rPr>
              <a:t>If </a:t>
            </a:r>
            <a:r>
              <a:rPr lang="en-US" sz="2400" dirty="0" smtClean="0">
                <a:solidFill>
                  <a:schemeClr val="tx1"/>
                </a:solidFill>
              </a:rPr>
              <a:t>it appears a survivor has difficulty understanding, consider </a:t>
            </a:r>
            <a:r>
              <a:rPr lang="en-US" sz="2400" dirty="0">
                <a:solidFill>
                  <a:schemeClr val="tx1"/>
                </a:solidFill>
              </a:rPr>
              <a:t>the following</a:t>
            </a:r>
            <a:r>
              <a:rPr lang="en-US" sz="2400" dirty="0" smtClean="0">
                <a:solidFill>
                  <a:schemeClr val="tx1"/>
                </a:solidFill>
              </a:rPr>
              <a:t>:</a:t>
            </a:r>
          </a:p>
          <a:p>
            <a:pPr>
              <a:defRPr/>
            </a:pPr>
            <a:endParaRPr lang="en-US" sz="1400" dirty="0">
              <a:solidFill>
                <a:schemeClr val="tx1"/>
              </a:solidFill>
            </a:endParaRPr>
          </a:p>
          <a:p>
            <a:pPr lvl="1">
              <a:defRPr/>
            </a:pPr>
            <a:r>
              <a:rPr lang="en-US" sz="2400" dirty="0" smtClean="0">
                <a:solidFill>
                  <a:schemeClr val="tx1"/>
                </a:solidFill>
              </a:rPr>
              <a:t>Did you try more than one method of communicating?  Have you given them time to process? </a:t>
            </a:r>
          </a:p>
          <a:p>
            <a:pPr lvl="1">
              <a:defRPr/>
            </a:pPr>
            <a:r>
              <a:rPr lang="en-US" sz="2400" dirty="0" smtClean="0">
                <a:solidFill>
                  <a:schemeClr val="tx1"/>
                </a:solidFill>
              </a:rPr>
              <a:t>Are you able </a:t>
            </a:r>
            <a:r>
              <a:rPr lang="en-US" sz="2400" dirty="0">
                <a:solidFill>
                  <a:schemeClr val="tx1"/>
                </a:solidFill>
              </a:rPr>
              <a:t>to determine whether the survivor </a:t>
            </a:r>
            <a:r>
              <a:rPr lang="en-US" sz="2400" dirty="0" smtClean="0">
                <a:solidFill>
                  <a:schemeClr val="tx1"/>
                </a:solidFill>
              </a:rPr>
              <a:t>understands </a:t>
            </a:r>
            <a:r>
              <a:rPr lang="en-US" sz="2400" dirty="0">
                <a:solidFill>
                  <a:schemeClr val="tx1"/>
                </a:solidFill>
              </a:rPr>
              <a:t>the information </a:t>
            </a:r>
            <a:r>
              <a:rPr lang="en-US" sz="2400" dirty="0" smtClean="0">
                <a:solidFill>
                  <a:schemeClr val="tx1"/>
                </a:solidFill>
              </a:rPr>
              <a:t>and </a:t>
            </a:r>
            <a:r>
              <a:rPr lang="en-US" sz="2400" dirty="0">
                <a:solidFill>
                  <a:schemeClr val="tx1"/>
                </a:solidFill>
              </a:rPr>
              <a:t>the consequences of decisions they make?  How was this determination made?</a:t>
            </a:r>
          </a:p>
          <a:p>
            <a:pPr lvl="1">
              <a:defRPr/>
            </a:pPr>
            <a:r>
              <a:rPr lang="en-US" sz="2400" dirty="0" smtClean="0">
                <a:solidFill>
                  <a:schemeClr val="tx1"/>
                </a:solidFill>
              </a:rPr>
              <a:t>Have you been able to ensure that the survivor’s decisions are voluntary </a:t>
            </a:r>
            <a:r>
              <a:rPr lang="en-US" sz="2400" dirty="0">
                <a:solidFill>
                  <a:schemeClr val="tx1"/>
                </a:solidFill>
              </a:rPr>
              <a:t>and not forced or coerced by others?</a:t>
            </a:r>
          </a:p>
          <a:p>
            <a:pPr>
              <a:defRPr/>
            </a:pPr>
            <a:r>
              <a:rPr lang="en-US" sz="2400" b="1" dirty="0" smtClean="0">
                <a:solidFill>
                  <a:schemeClr val="tx1"/>
                </a:solidFill>
              </a:rPr>
              <a:t>If unsure </a:t>
            </a:r>
            <a:r>
              <a:rPr lang="en-US" sz="2400" b="1" dirty="0">
                <a:solidFill>
                  <a:schemeClr val="tx1"/>
                </a:solidFill>
              </a:rPr>
              <a:t>of a </a:t>
            </a:r>
            <a:r>
              <a:rPr lang="en-US" sz="2400" b="1" dirty="0" smtClean="0">
                <a:solidFill>
                  <a:schemeClr val="tx1"/>
                </a:solidFill>
              </a:rPr>
              <a:t>survivor’s </a:t>
            </a:r>
            <a:r>
              <a:rPr lang="en-US" sz="2400" b="1" dirty="0">
                <a:solidFill>
                  <a:schemeClr val="tx1"/>
                </a:solidFill>
              </a:rPr>
              <a:t>capacity to provide informed consent, </a:t>
            </a:r>
            <a:r>
              <a:rPr lang="en-US" sz="2400" b="1" dirty="0" smtClean="0">
                <a:solidFill>
                  <a:schemeClr val="tx1"/>
                </a:solidFill>
              </a:rPr>
              <a:t>consult your supervisor</a:t>
            </a:r>
            <a:endParaRPr lang="en-US" sz="2400" b="1" dirty="0">
              <a:solidFill>
                <a:schemeClr val="tx1"/>
              </a:solidFill>
            </a:endParaRPr>
          </a:p>
          <a:p>
            <a:pPr>
              <a:defRPr/>
            </a:pPr>
            <a:endParaRPr lang="en-US" sz="2400" dirty="0">
              <a:solidFill>
                <a:schemeClr val="tx1"/>
              </a:solidFill>
            </a:endParaRPr>
          </a:p>
          <a:p>
            <a:endParaRPr lang="en-US" sz="2400" dirty="0">
              <a:solidFill>
                <a:schemeClr val="tx1"/>
              </a:solidFill>
            </a:endParaRPr>
          </a:p>
        </p:txBody>
      </p:sp>
    </p:spTree>
    <p:extLst>
      <p:ext uri="{BB962C8B-B14F-4D97-AF65-F5344CB8AC3E}">
        <p14:creationId xmlns:p14="http://schemas.microsoft.com/office/powerpoint/2010/main" xmlns="" val="36959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 – best interests</a:t>
            </a:r>
            <a:endParaRPr lang="en-US" dirty="0"/>
          </a:p>
        </p:txBody>
      </p:sp>
      <p:sp>
        <p:nvSpPr>
          <p:cNvPr id="3" name="Content Placeholder 2"/>
          <p:cNvSpPr>
            <a:spLocks noGrp="1"/>
          </p:cNvSpPr>
          <p:nvPr>
            <p:ph idx="1"/>
          </p:nvPr>
        </p:nvSpPr>
        <p:spPr>
          <a:xfrm>
            <a:off x="914400" y="2286000"/>
            <a:ext cx="10610850" cy="4022725"/>
          </a:xfrm>
        </p:spPr>
        <p:txBody>
          <a:bodyPr>
            <a:normAutofit fontScale="92500"/>
          </a:bodyPr>
          <a:lstStyle/>
          <a:p>
            <a:pPr indent="-457200">
              <a:buNone/>
              <a:defRPr/>
            </a:pPr>
            <a:r>
              <a:rPr lang="en-US" sz="2400" b="1" dirty="0">
                <a:solidFill>
                  <a:schemeClr val="tx1"/>
                </a:solidFill>
              </a:rPr>
              <a:t>If </a:t>
            </a:r>
            <a:r>
              <a:rPr lang="en-US" sz="2400" b="1" dirty="0" smtClean="0">
                <a:solidFill>
                  <a:schemeClr val="tx1"/>
                </a:solidFill>
              </a:rPr>
              <a:t>the survivor </a:t>
            </a:r>
            <a:r>
              <a:rPr lang="en-US" sz="2400" b="1" dirty="0">
                <a:solidFill>
                  <a:schemeClr val="tx1"/>
                </a:solidFill>
              </a:rPr>
              <a:t>does not have the capacity to provide informed consent, </a:t>
            </a:r>
            <a:r>
              <a:rPr lang="en-US" sz="2400" b="1" dirty="0" smtClean="0">
                <a:solidFill>
                  <a:schemeClr val="tx1"/>
                </a:solidFill>
              </a:rPr>
              <a:t>use </a:t>
            </a:r>
            <a:r>
              <a:rPr lang="en-US" sz="2400" b="1" dirty="0">
                <a:solidFill>
                  <a:schemeClr val="tx1"/>
                </a:solidFill>
              </a:rPr>
              <a:t>the following principles to identify decisions that are in the best interest of the survivor</a:t>
            </a:r>
            <a:r>
              <a:rPr lang="en-US" sz="2400" b="1" dirty="0" smtClean="0">
                <a:solidFill>
                  <a:schemeClr val="tx1"/>
                </a:solidFill>
              </a:rPr>
              <a:t>:</a:t>
            </a:r>
          </a:p>
          <a:p>
            <a:pPr indent="-457200">
              <a:defRPr/>
            </a:pPr>
            <a:endParaRPr lang="en-US" sz="2400" dirty="0">
              <a:solidFill>
                <a:schemeClr val="tx1"/>
              </a:solidFill>
            </a:endParaRPr>
          </a:p>
          <a:p>
            <a:pPr lvl="1" indent="-457200">
              <a:defRPr/>
            </a:pPr>
            <a:r>
              <a:rPr lang="en-US" sz="2400" b="1" dirty="0">
                <a:solidFill>
                  <a:schemeClr val="tx1"/>
                </a:solidFill>
              </a:rPr>
              <a:t>Safety</a:t>
            </a:r>
            <a:r>
              <a:rPr lang="en-US" sz="2400" dirty="0">
                <a:solidFill>
                  <a:schemeClr val="tx1"/>
                </a:solidFill>
              </a:rPr>
              <a:t>: does the decision/action protect the survivor from potential abuse?</a:t>
            </a:r>
          </a:p>
          <a:p>
            <a:pPr lvl="1" indent="-457200">
              <a:defRPr/>
            </a:pPr>
            <a:r>
              <a:rPr lang="en-US" sz="2400" b="1" dirty="0">
                <a:solidFill>
                  <a:schemeClr val="tx1"/>
                </a:solidFill>
              </a:rPr>
              <a:t>Empowerment</a:t>
            </a:r>
            <a:r>
              <a:rPr lang="en-US" sz="2400" dirty="0">
                <a:solidFill>
                  <a:schemeClr val="tx1"/>
                </a:solidFill>
              </a:rPr>
              <a:t>: is the decision/action in line with the survivor’s interests and/or needs?</a:t>
            </a:r>
          </a:p>
          <a:p>
            <a:pPr lvl="1" indent="-457200">
              <a:defRPr/>
            </a:pPr>
            <a:r>
              <a:rPr lang="en-US" sz="2400" b="1" dirty="0">
                <a:solidFill>
                  <a:schemeClr val="tx1"/>
                </a:solidFill>
              </a:rPr>
              <a:t>Cost/Benefit Analysis</a:t>
            </a:r>
            <a:r>
              <a:rPr lang="en-US" sz="2400" dirty="0">
                <a:solidFill>
                  <a:schemeClr val="tx1"/>
                </a:solidFill>
              </a:rPr>
              <a:t>: do the </a:t>
            </a:r>
            <a:r>
              <a:rPr lang="en-US" sz="2400" dirty="0" smtClean="0">
                <a:solidFill>
                  <a:schemeClr val="tx1"/>
                </a:solidFill>
              </a:rPr>
              <a:t>potential </a:t>
            </a:r>
            <a:r>
              <a:rPr lang="en-US" sz="2400" dirty="0">
                <a:solidFill>
                  <a:schemeClr val="tx1"/>
                </a:solidFill>
              </a:rPr>
              <a:t>benefits of the decision/action, outweigh the risks?</a:t>
            </a:r>
          </a:p>
          <a:p>
            <a:pPr lvl="1" indent="-457200">
              <a:defRPr/>
            </a:pPr>
            <a:r>
              <a:rPr lang="en-US" sz="2400" b="1" dirty="0" smtClean="0">
                <a:solidFill>
                  <a:schemeClr val="tx1"/>
                </a:solidFill>
              </a:rPr>
              <a:t>Healing</a:t>
            </a:r>
            <a:r>
              <a:rPr lang="en-US" sz="2400" dirty="0" smtClean="0">
                <a:solidFill>
                  <a:schemeClr val="tx1"/>
                </a:solidFill>
              </a:rPr>
              <a:t>: </a:t>
            </a:r>
            <a:r>
              <a:rPr lang="en-US" sz="2400" dirty="0">
                <a:solidFill>
                  <a:schemeClr val="tx1"/>
                </a:solidFill>
              </a:rPr>
              <a:t>does the decision/action promote the survivor’s overall </a:t>
            </a:r>
            <a:r>
              <a:rPr lang="en-US" sz="2400" dirty="0" smtClean="0">
                <a:solidFill>
                  <a:schemeClr val="tx1"/>
                </a:solidFill>
              </a:rPr>
              <a:t>healing </a:t>
            </a:r>
            <a:r>
              <a:rPr lang="en-US" sz="2400" dirty="0">
                <a:solidFill>
                  <a:schemeClr val="tx1"/>
                </a:solidFill>
              </a:rPr>
              <a:t>and </a:t>
            </a:r>
            <a:r>
              <a:rPr lang="en-US" sz="2400" dirty="0" smtClean="0">
                <a:solidFill>
                  <a:schemeClr val="tx1"/>
                </a:solidFill>
              </a:rPr>
              <a:t>recovery </a:t>
            </a:r>
            <a:endParaRPr lang="en-US" sz="2400" dirty="0">
              <a:solidFill>
                <a:schemeClr val="tx1"/>
              </a:solidFill>
            </a:endParaRPr>
          </a:p>
          <a:p>
            <a:pPr indent="-457200"/>
            <a:endParaRPr lang="en-US" sz="2400" dirty="0">
              <a:solidFill>
                <a:schemeClr val="tx1"/>
              </a:solidFill>
            </a:endParaRPr>
          </a:p>
        </p:txBody>
      </p:sp>
    </p:spTree>
    <p:extLst>
      <p:ext uri="{BB962C8B-B14F-4D97-AF65-F5344CB8AC3E}">
        <p14:creationId xmlns:p14="http://schemas.microsoft.com/office/powerpoint/2010/main" xmlns="" val="22616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Working with caregivers</a:t>
            </a:r>
            <a:endParaRPr lang="en-US" dirty="0"/>
          </a:p>
        </p:txBody>
      </p:sp>
      <p:sp>
        <p:nvSpPr>
          <p:cNvPr id="3" name="Content Placeholder 2"/>
          <p:cNvSpPr>
            <a:spLocks noGrp="1"/>
          </p:cNvSpPr>
          <p:nvPr>
            <p:ph idx="1"/>
          </p:nvPr>
        </p:nvSpPr>
        <p:spPr>
          <a:xfrm>
            <a:off x="6675121" y="975078"/>
            <a:ext cx="5040629" cy="5053469"/>
          </a:xfrm>
        </p:spPr>
        <p:txBody>
          <a:bodyPr/>
          <a:lstStyle/>
          <a:p>
            <a:r>
              <a:rPr lang="en-US" sz="2400" dirty="0" smtClean="0">
                <a:solidFill>
                  <a:schemeClr val="tx1"/>
                </a:solidFill>
              </a:rPr>
              <a:t>In small groups, discuss the case study of Maria.  Be prepared to share back with the group. </a:t>
            </a:r>
          </a:p>
          <a:p>
            <a:endParaRPr lang="en-US" sz="2400" dirty="0">
              <a:solidFill>
                <a:schemeClr val="tx1"/>
              </a:solidFill>
            </a:endParaRPr>
          </a:p>
        </p:txBody>
      </p:sp>
    </p:spTree>
    <p:extLst>
      <p:ext uri="{BB962C8B-B14F-4D97-AF65-F5344CB8AC3E}">
        <p14:creationId xmlns:p14="http://schemas.microsoft.com/office/powerpoint/2010/main" xmlns="" val="32485203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caregivers</a:t>
            </a:r>
            <a:endParaRPr lang="en-US" dirty="0"/>
          </a:p>
        </p:txBody>
      </p:sp>
      <p:sp>
        <p:nvSpPr>
          <p:cNvPr id="4" name="Content Placeholder 3"/>
          <p:cNvSpPr>
            <a:spLocks noGrp="1"/>
          </p:cNvSpPr>
          <p:nvPr>
            <p:ph idx="1"/>
          </p:nvPr>
        </p:nvSpPr>
        <p:spPr>
          <a:xfrm>
            <a:off x="876300" y="1962150"/>
            <a:ext cx="9867900" cy="4346575"/>
          </a:xfrm>
        </p:spPr>
        <p:txBody>
          <a:bodyPr/>
          <a:lstStyle/>
          <a:p>
            <a:pPr>
              <a:buNone/>
            </a:pPr>
            <a:r>
              <a:rPr lang="en-US" b="1" dirty="0" smtClean="0">
                <a:solidFill>
                  <a:schemeClr val="tx1"/>
                </a:solidFill>
              </a:rPr>
              <a:t>Always consult with survivor before involving caregiver or other family members Routinely assess risks and benefits of involving the caregiver and assess if it is necessary, safe and empowering to do so.  </a:t>
            </a:r>
          </a:p>
          <a:p>
            <a:pPr>
              <a:buFont typeface="Arial" pitchFamily="34" charset="0"/>
              <a:buChar char="•"/>
            </a:pPr>
            <a:r>
              <a:rPr lang="en-US" dirty="0" smtClean="0">
                <a:solidFill>
                  <a:schemeClr val="tx1"/>
                </a:solidFill>
              </a:rPr>
              <a:t> Assess safety</a:t>
            </a:r>
          </a:p>
          <a:p>
            <a:pPr>
              <a:buFont typeface="Arial" pitchFamily="34" charset="0"/>
              <a:buChar char="•"/>
            </a:pPr>
            <a:r>
              <a:rPr lang="en-US" dirty="0" smtClean="0">
                <a:solidFill>
                  <a:schemeClr val="tx1"/>
                </a:solidFill>
              </a:rPr>
              <a:t> Focus on the survivor</a:t>
            </a:r>
          </a:p>
          <a:p>
            <a:pPr>
              <a:buFont typeface="Arial" pitchFamily="34" charset="0"/>
              <a:buChar char="•"/>
            </a:pPr>
            <a:r>
              <a:rPr lang="en-US" dirty="0" smtClean="0">
                <a:solidFill>
                  <a:schemeClr val="tx1"/>
                </a:solidFill>
              </a:rPr>
              <a:t>  Maintain confidentiality </a:t>
            </a:r>
          </a:p>
          <a:p>
            <a:pPr>
              <a:buFont typeface="Arial" pitchFamily="34" charset="0"/>
              <a:buChar char="•"/>
            </a:pPr>
            <a:r>
              <a:rPr lang="en-US" dirty="0" smtClean="0">
                <a:solidFill>
                  <a:schemeClr val="tx1"/>
                </a:solidFill>
              </a:rPr>
              <a:t>  Support the caregiver or family members (when non-offending and supportive)</a:t>
            </a:r>
            <a:endParaRPr lang="en-US" dirty="0">
              <a:solidFill>
                <a:schemeClr val="tx1"/>
              </a:solidFill>
            </a:endParaRPr>
          </a:p>
        </p:txBody>
      </p:sp>
    </p:spTree>
    <p:extLst>
      <p:ext uri="{BB962C8B-B14F-4D97-AF65-F5344CB8AC3E}">
        <p14:creationId xmlns:p14="http://schemas.microsoft.com/office/powerpoint/2010/main" xmlns="" val="1806857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GBV Case management with survivors with disabilities</a:t>
            </a:r>
            <a:endParaRPr lang="en-US" dirty="0"/>
          </a:p>
        </p:txBody>
      </p:sp>
      <p:sp>
        <p:nvSpPr>
          <p:cNvPr id="3" name="Subtitle 2"/>
          <p:cNvSpPr>
            <a:spLocks noGrp="1"/>
          </p:cNvSpPr>
          <p:nvPr>
            <p:ph type="body" sz="quarter" idx="10"/>
          </p:nvPr>
        </p:nvSpPr>
        <p:spPr/>
        <p:txBody>
          <a:bodyPr/>
          <a:lstStyle/>
          <a:p>
            <a:r>
              <a:rPr lang="en-US" sz="2800" dirty="0">
                <a:latin typeface="+mj-lt"/>
                <a:cs typeface="Arial" panose="020B0604020202020204" pitchFamily="34" charset="0"/>
              </a:rPr>
              <a:t>Module </a:t>
            </a:r>
            <a:r>
              <a:rPr lang="en-US" sz="2800" dirty="0" smtClean="0">
                <a:latin typeface="+mj-lt"/>
                <a:cs typeface="Arial" panose="020B0604020202020204" pitchFamily="34" charset="0"/>
              </a:rPr>
              <a:t>17C</a:t>
            </a:r>
            <a:endParaRPr lang="en-US" sz="2800" dirty="0">
              <a:latin typeface="+mj-lt"/>
              <a:cs typeface="Arial" panose="020B0604020202020204" pitchFamily="34" charset="0"/>
            </a:endParaRPr>
          </a:p>
          <a:p>
            <a:endParaRPr lang="en-US" dirty="0"/>
          </a:p>
        </p:txBody>
      </p:sp>
      <p:sp>
        <p:nvSpPr>
          <p:cNvPr id="4" name="Text Placeholder 3"/>
          <p:cNvSpPr>
            <a:spLocks noGrp="1"/>
          </p:cNvSpPr>
          <p:nvPr>
            <p:ph type="body" sz="quarter" idx="11"/>
          </p:nvPr>
        </p:nvSpPr>
        <p:spPr/>
        <p:txBody>
          <a:bodyPr/>
          <a:lstStyle/>
          <a:p>
            <a:endParaRPr lang="en-US" dirty="0"/>
          </a:p>
        </p:txBody>
      </p:sp>
      <p:cxnSp>
        <p:nvCxnSpPr>
          <p:cNvPr id="7" name="Straight Connector 6"/>
          <p:cNvCxnSpPr/>
          <p:nvPr/>
        </p:nvCxnSpPr>
        <p:spPr>
          <a:xfrm>
            <a:off x="1085850" y="477932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87879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planning</a:t>
            </a:r>
            <a:endParaRPr lang="en-US" dirty="0"/>
          </a:p>
        </p:txBody>
      </p:sp>
      <p:sp>
        <p:nvSpPr>
          <p:cNvPr id="3" name="Content Placeholder 2"/>
          <p:cNvSpPr>
            <a:spLocks noGrp="1"/>
          </p:cNvSpPr>
          <p:nvPr>
            <p:ph idx="1"/>
          </p:nvPr>
        </p:nvSpPr>
        <p:spPr>
          <a:xfrm>
            <a:off x="928688" y="2266950"/>
            <a:ext cx="9720262" cy="4022725"/>
          </a:xfrm>
        </p:spPr>
        <p:txBody>
          <a:bodyPr>
            <a:normAutofit fontScale="92500" lnSpcReduction="10000"/>
          </a:bodyPr>
          <a:lstStyle/>
          <a:p>
            <a:pPr indent="-457200">
              <a:buNone/>
            </a:pPr>
            <a:r>
              <a:rPr lang="en-US" sz="2400" b="1" dirty="0" smtClean="0">
                <a:solidFill>
                  <a:schemeClr val="tx1"/>
                </a:solidFill>
              </a:rPr>
              <a:t>Safety plans for survivors with disabilities must be highly individualized and should take into account the following:</a:t>
            </a:r>
          </a:p>
          <a:p>
            <a:pPr indent="-457200">
              <a:buFont typeface="Arial" pitchFamily="34" charset="0"/>
              <a:buChar char="•"/>
            </a:pPr>
            <a:r>
              <a:rPr lang="en-US" dirty="0" smtClean="0">
                <a:solidFill>
                  <a:schemeClr val="tx1"/>
                </a:solidFill>
              </a:rPr>
              <a:t>The individual’s specific disability and living situation and ways in which a perpetrator may try to exploit the survivor’s disability to isolate them, prevent them from leaving or further harm them.</a:t>
            </a:r>
          </a:p>
          <a:p>
            <a:pPr indent="-457200">
              <a:buFont typeface="Arial" pitchFamily="34" charset="0"/>
              <a:buChar char="•"/>
            </a:pPr>
            <a:r>
              <a:rPr lang="en-US" dirty="0" smtClean="0">
                <a:solidFill>
                  <a:schemeClr val="tx1"/>
                </a:solidFill>
              </a:rPr>
              <a:t>How the survivor’s impairment may impact execution of their safety plan, and adjust the plan as necessary.</a:t>
            </a:r>
          </a:p>
          <a:p>
            <a:pPr indent="-457200">
              <a:buFont typeface="Arial" pitchFamily="34" charset="0"/>
              <a:buChar char="•"/>
            </a:pPr>
            <a:r>
              <a:rPr lang="en-US" dirty="0" smtClean="0">
                <a:solidFill>
                  <a:schemeClr val="tx1"/>
                </a:solidFill>
              </a:rPr>
              <a:t>What disability-specific items the person may need if they implement their safety plan, such as medication, assistive devices or equipment, or relevant documentation for health or legal support.</a:t>
            </a:r>
            <a:endParaRPr lang="en-US" dirty="0" smtClean="0"/>
          </a:p>
        </p:txBody>
      </p:sp>
    </p:spTree>
    <p:extLst>
      <p:ext uri="{BB962C8B-B14F-4D97-AF65-F5344CB8AC3E}">
        <p14:creationId xmlns:p14="http://schemas.microsoft.com/office/powerpoint/2010/main" xmlns="" val="26287197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3"/>
            </a:solidFill>
          </a:ln>
        </p:spPr>
        <p:txBody>
          <a:bodyPr/>
          <a:lstStyle/>
          <a:p>
            <a:r>
              <a:rPr lang="en-US" dirty="0" smtClean="0"/>
              <a:t>objectives</a:t>
            </a:r>
            <a:endParaRPr lang="en-US" dirty="0"/>
          </a:p>
        </p:txBody>
      </p:sp>
      <p:sp>
        <p:nvSpPr>
          <p:cNvPr id="3" name="Content Placeholder 2"/>
          <p:cNvSpPr>
            <a:spLocks noGrp="1"/>
          </p:cNvSpPr>
          <p:nvPr>
            <p:ph idx="1"/>
          </p:nvPr>
        </p:nvSpPr>
        <p:spPr>
          <a:xfrm>
            <a:off x="7073053" y="1141591"/>
            <a:ext cx="4478866" cy="5053469"/>
          </a:xfrm>
        </p:spPr>
        <p:txBody>
          <a:bodyPr/>
          <a:lstStyle/>
          <a:p>
            <a:r>
              <a:rPr lang="en-US" sz="2400" dirty="0" smtClean="0"/>
              <a:t>Understand different disabilities that survivors may have</a:t>
            </a:r>
          </a:p>
          <a:p>
            <a:r>
              <a:rPr lang="en-US" sz="2400" dirty="0" smtClean="0"/>
              <a:t>Identify different communication techniques for working with survivors with disabilities</a:t>
            </a:r>
          </a:p>
          <a:p>
            <a:r>
              <a:rPr lang="en-US" sz="2400" dirty="0" smtClean="0"/>
              <a:t>Conduct safety planning in a sensitive and comprehensive manner with survivors with disabilities</a:t>
            </a:r>
          </a:p>
          <a:p>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disability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905955180"/>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94738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disability</a:t>
            </a:r>
            <a:endParaRPr lang="en-US" dirty="0"/>
          </a:p>
        </p:txBody>
      </p:sp>
      <p:sp>
        <p:nvSpPr>
          <p:cNvPr id="3" name="Content Placeholder 2"/>
          <p:cNvSpPr>
            <a:spLocks noGrp="1"/>
          </p:cNvSpPr>
          <p:nvPr>
            <p:ph idx="1"/>
          </p:nvPr>
        </p:nvSpPr>
        <p:spPr>
          <a:xfrm>
            <a:off x="662940" y="1988820"/>
            <a:ext cx="11087100" cy="4022725"/>
          </a:xfrm>
        </p:spPr>
        <p:txBody>
          <a:bodyPr>
            <a:normAutofit/>
          </a:bodyPr>
          <a:lstStyle/>
          <a:p>
            <a:pPr algn="ctr"/>
            <a:r>
              <a:rPr lang="en-US" sz="2400" b="1" dirty="0" smtClean="0">
                <a:solidFill>
                  <a:schemeClr val="tx1"/>
                </a:solidFill>
              </a:rPr>
              <a:t>People living with disabilities are at a greater risk for experiencing domestic violence and/or sexual abuse</a:t>
            </a:r>
          </a:p>
        </p:txBody>
      </p:sp>
      <p:sp>
        <p:nvSpPr>
          <p:cNvPr id="4" name="TextBox 3"/>
          <p:cNvSpPr txBox="1"/>
          <p:nvPr/>
        </p:nvSpPr>
        <p:spPr>
          <a:xfrm>
            <a:off x="704088" y="3028860"/>
            <a:ext cx="10754331" cy="7109639"/>
          </a:xfrm>
          <a:prstGeom prst="rect">
            <a:avLst/>
          </a:prstGeom>
          <a:noFill/>
        </p:spPr>
        <p:txBody>
          <a:bodyPr wrap="square" numCol="2" rtlCol="0">
            <a:spAutoFit/>
          </a:bodyPr>
          <a:lstStyle/>
          <a:p>
            <a:r>
              <a:rPr lang="en-US" sz="2400" b="1" dirty="0"/>
              <a:t>Truths</a:t>
            </a:r>
            <a:r>
              <a:rPr lang="en-US" sz="2400" dirty="0"/>
              <a:t> </a:t>
            </a:r>
          </a:p>
          <a:p>
            <a:pPr marL="342900" indent="-342900">
              <a:buFont typeface="Wingdings" panose="05000000000000000000" pitchFamily="2" charset="2"/>
              <a:buChar char="Ø"/>
            </a:pPr>
            <a:r>
              <a:rPr lang="en-US" sz="2400" dirty="0"/>
              <a:t>Increased dependence upon others for </a:t>
            </a:r>
            <a:r>
              <a:rPr lang="en-US" sz="2400" dirty="0" smtClean="0"/>
              <a:t>care</a:t>
            </a:r>
            <a:endParaRPr lang="en-US" sz="2400" dirty="0"/>
          </a:p>
          <a:p>
            <a:pPr marL="342900" indent="-342900">
              <a:buFont typeface="Wingdings" panose="05000000000000000000" pitchFamily="2" charset="2"/>
              <a:buChar char="Ø"/>
            </a:pPr>
            <a:r>
              <a:rPr lang="en-US" sz="2400" dirty="0"/>
              <a:t>Greater vulnerability due to disability status</a:t>
            </a:r>
          </a:p>
          <a:p>
            <a:pPr marL="342900" indent="-342900">
              <a:buFont typeface="Wingdings" panose="05000000000000000000" pitchFamily="2" charset="2"/>
              <a:buChar char="Ø"/>
            </a:pPr>
            <a:r>
              <a:rPr lang="en-US" sz="2400" dirty="0"/>
              <a:t>Increased isolation </a:t>
            </a:r>
          </a:p>
          <a:p>
            <a:pPr marL="342900" indent="-342900">
              <a:buFont typeface="Wingdings" panose="05000000000000000000" pitchFamily="2" charset="2"/>
              <a:buChar char="Ø"/>
            </a:pPr>
            <a:r>
              <a:rPr lang="en-US" sz="2400" dirty="0"/>
              <a:t>Increased difficulty accessing suitable support services </a:t>
            </a:r>
            <a:endParaRPr lang="en-US" sz="2400" dirty="0" smtClean="0"/>
          </a:p>
          <a:p>
            <a:endParaRPr lang="en-US" sz="2400" dirty="0" smtClean="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r>
              <a:rPr lang="en-US" sz="2400" b="1" dirty="0" smtClean="0"/>
              <a:t>Myths</a:t>
            </a:r>
            <a:endParaRPr lang="en-US" sz="2400" b="1" dirty="0"/>
          </a:p>
          <a:p>
            <a:pPr marL="342900" indent="-342900">
              <a:buFont typeface="Wingdings" panose="05000000000000000000" pitchFamily="2" charset="2"/>
              <a:buChar char="Ø"/>
            </a:pPr>
            <a:r>
              <a:rPr lang="en-US" sz="2400" dirty="0"/>
              <a:t>Individuals with </a:t>
            </a:r>
            <a:r>
              <a:rPr lang="en-US" sz="2400" dirty="0" smtClean="0"/>
              <a:t>disabilities are  </a:t>
            </a:r>
            <a:r>
              <a:rPr lang="en-US" sz="2400" dirty="0"/>
              <a:t>more </a:t>
            </a:r>
            <a:r>
              <a:rPr lang="en-US" sz="2400" dirty="0" smtClean="0"/>
              <a:t>emotionally unstable</a:t>
            </a:r>
            <a:endParaRPr lang="en-US" sz="2400" dirty="0"/>
          </a:p>
          <a:p>
            <a:pPr marL="342900" indent="-342900">
              <a:buFont typeface="Wingdings" panose="05000000000000000000" pitchFamily="2" charset="2"/>
              <a:buChar char="Ø"/>
            </a:pPr>
            <a:r>
              <a:rPr lang="en-US" sz="2400" dirty="0"/>
              <a:t>Individuals with disabilities are a-sexual or cannot have intimate relationships</a:t>
            </a:r>
          </a:p>
          <a:p>
            <a:pPr marL="342900" indent="-342900">
              <a:buFont typeface="Wingdings" panose="05000000000000000000" pitchFamily="2" charset="2"/>
              <a:buChar char="Ø"/>
            </a:pPr>
            <a:r>
              <a:rPr lang="en-US" sz="2400" dirty="0"/>
              <a:t>Abuse is justified due to frustration</a:t>
            </a:r>
          </a:p>
          <a:p>
            <a:pPr marL="342900" indent="-342900">
              <a:buFont typeface="Wingdings" panose="05000000000000000000" pitchFamily="2" charset="2"/>
              <a:buChar char="Ø"/>
            </a:pPr>
            <a:r>
              <a:rPr lang="en-US" sz="2400" dirty="0" smtClean="0"/>
              <a:t>Individuals </a:t>
            </a:r>
            <a:r>
              <a:rPr lang="en-US" sz="2400" dirty="0"/>
              <a:t>with intellectual disabilities are not credible </a:t>
            </a:r>
          </a:p>
          <a:p>
            <a:endParaRPr lang="en-US" sz="2400" dirty="0"/>
          </a:p>
          <a:p>
            <a:endParaRPr lang="en-US" sz="2400" dirty="0"/>
          </a:p>
        </p:txBody>
      </p:sp>
    </p:spTree>
    <p:extLst>
      <p:ext uri="{BB962C8B-B14F-4D97-AF65-F5344CB8AC3E}">
        <p14:creationId xmlns:p14="http://schemas.microsoft.com/office/powerpoint/2010/main" xmlns="" val="3226505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xmlns="" val="0"/>
              </a:ext>
            </a:extLst>
          </a:blip>
          <a:srcRect l="22957" t="17349" r="20695" b="7469"/>
          <a:stretch>
            <a:fillRect/>
          </a:stretch>
        </p:blipFill>
        <p:spPr bwMode="auto">
          <a:xfrm>
            <a:off x="2244492" y="0"/>
            <a:ext cx="7279341" cy="6862633"/>
          </a:xfrm>
          <a:prstGeom prst="rect">
            <a:avLst/>
          </a:prstGeom>
          <a:solidFill>
            <a:schemeClr val="accent3"/>
          </a:solidFill>
          <a:ln>
            <a:noFill/>
          </a:ln>
        </p:spPr>
      </p:pic>
    </p:spTree>
    <p:extLst>
      <p:ext uri="{BB962C8B-B14F-4D97-AF65-F5344CB8AC3E}">
        <p14:creationId xmlns:p14="http://schemas.microsoft.com/office/powerpoint/2010/main" xmlns="" val="4079184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for </a:t>
            </a:r>
            <a:r>
              <a:rPr lang="en-US" dirty="0" err="1" smtClean="0"/>
              <a:t>gbv</a:t>
            </a:r>
            <a:r>
              <a:rPr lang="en-US" dirty="0" smtClean="0"/>
              <a:t> </a:t>
            </a:r>
            <a:endParaRPr lang="en-US" dirty="0"/>
          </a:p>
        </p:txBody>
      </p:sp>
      <p:sp>
        <p:nvSpPr>
          <p:cNvPr id="3" name="Content Placeholder 2"/>
          <p:cNvSpPr>
            <a:spLocks noGrp="1"/>
          </p:cNvSpPr>
          <p:nvPr>
            <p:ph idx="1"/>
          </p:nvPr>
        </p:nvSpPr>
        <p:spPr>
          <a:xfrm>
            <a:off x="716675" y="1959391"/>
            <a:ext cx="10698480" cy="4022725"/>
          </a:xfrm>
        </p:spPr>
        <p:txBody>
          <a:bodyPr>
            <a:noAutofit/>
          </a:bodyPr>
          <a:lstStyle/>
          <a:p>
            <a:pPr>
              <a:defRPr/>
            </a:pPr>
            <a:r>
              <a:rPr lang="en-US" altLang="en-US" sz="2400" b="1" dirty="0">
                <a:solidFill>
                  <a:srgbClr val="0D0D0D"/>
                </a:solidFill>
                <a:ea typeface="ＭＳ Ｐゴシック" pitchFamily="34" charset="-128"/>
              </a:rPr>
              <a:t>What are some things that might make an individual with a disability vulnerable to abuse</a:t>
            </a:r>
            <a:r>
              <a:rPr lang="en-US" altLang="en-US" sz="2400" b="1" dirty="0" smtClean="0">
                <a:solidFill>
                  <a:srgbClr val="0D0D0D"/>
                </a:solidFill>
                <a:ea typeface="ＭＳ Ｐゴシック" pitchFamily="34" charset="-128"/>
              </a:rPr>
              <a:t>?</a:t>
            </a:r>
          </a:p>
          <a:p>
            <a:pPr>
              <a:defRPr/>
            </a:pPr>
            <a:endParaRPr lang="en-US" altLang="en-US" sz="2800" dirty="0">
              <a:solidFill>
                <a:srgbClr val="0D0D0D"/>
              </a:solidFill>
              <a:ea typeface="ＭＳ Ｐゴシック" pitchFamily="34" charset="-128"/>
            </a:endParaRPr>
          </a:p>
          <a:p>
            <a:pPr lvl="1">
              <a:defRPr/>
            </a:pPr>
            <a:r>
              <a:rPr lang="en-US" altLang="en-US" sz="2400" dirty="0" smtClean="0">
                <a:solidFill>
                  <a:srgbClr val="0D0D0D"/>
                </a:solidFill>
                <a:ea typeface="ＭＳ Ｐゴシック" pitchFamily="34" charset="-128"/>
              </a:rPr>
              <a:t>Perception about capacity of persons with disabilities</a:t>
            </a:r>
          </a:p>
          <a:p>
            <a:pPr lvl="1">
              <a:defRPr/>
            </a:pPr>
            <a:r>
              <a:rPr lang="en-US" altLang="en-US" sz="2400" dirty="0" smtClean="0">
                <a:solidFill>
                  <a:srgbClr val="0D0D0D"/>
                </a:solidFill>
                <a:ea typeface="ＭＳ Ｐゴシック" pitchFamily="34" charset="-128"/>
              </a:rPr>
              <a:t>Social isolation </a:t>
            </a:r>
          </a:p>
          <a:p>
            <a:pPr lvl="1">
              <a:defRPr/>
            </a:pPr>
            <a:r>
              <a:rPr lang="en-US" altLang="en-US" sz="2400" dirty="0" smtClean="0">
                <a:solidFill>
                  <a:srgbClr val="0D0D0D"/>
                </a:solidFill>
                <a:ea typeface="ＭＳ Ｐゴシック" pitchFamily="34" charset="-128"/>
              </a:rPr>
              <a:t> Loss of familial and community support mechanisms</a:t>
            </a:r>
          </a:p>
          <a:p>
            <a:pPr lvl="1">
              <a:defRPr/>
            </a:pPr>
            <a:r>
              <a:rPr lang="en-US" altLang="en-US" sz="2400" dirty="0" smtClean="0">
                <a:solidFill>
                  <a:srgbClr val="0D0D0D"/>
                </a:solidFill>
                <a:ea typeface="ＭＳ Ｐゴシック" pitchFamily="34" charset="-128"/>
              </a:rPr>
              <a:t>Exaggerated issues of power and control </a:t>
            </a:r>
            <a:endParaRPr lang="en-US" altLang="en-US" sz="2400" dirty="0">
              <a:solidFill>
                <a:srgbClr val="0D0D0D"/>
              </a:solidFill>
              <a:ea typeface="ＭＳ Ｐゴシック" pitchFamily="34" charset="-128"/>
            </a:endParaRPr>
          </a:p>
          <a:p>
            <a:pPr lvl="1">
              <a:defRPr/>
            </a:pPr>
            <a:endParaRPr lang="en-US" altLang="en-US" sz="2000" dirty="0">
              <a:solidFill>
                <a:srgbClr val="0D0D0D"/>
              </a:solidFill>
              <a:ea typeface="ＭＳ Ｐゴシック" pitchFamily="34" charset="-128"/>
            </a:endParaRPr>
          </a:p>
          <a:p>
            <a:pPr lvl="1">
              <a:defRPr/>
            </a:pPr>
            <a:endParaRPr lang="en-US" altLang="en-US" sz="2000" dirty="0">
              <a:solidFill>
                <a:srgbClr val="0D0D0D"/>
              </a:solidFill>
              <a:ea typeface="ＭＳ Ｐゴシック" pitchFamily="34" charset="-128"/>
            </a:endParaRPr>
          </a:p>
          <a:p>
            <a:endParaRPr lang="en-US" sz="2400" dirty="0"/>
          </a:p>
        </p:txBody>
      </p:sp>
    </p:spTree>
    <p:extLst>
      <p:ext uri="{BB962C8B-B14F-4D97-AF65-F5344CB8AC3E}">
        <p14:creationId xmlns:p14="http://schemas.microsoft.com/office/powerpoint/2010/main" xmlns="" val="3361006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Accessing Survivors with disabilities </a:t>
            </a:r>
            <a:endParaRPr lang="en-US" dirty="0"/>
          </a:p>
        </p:txBody>
      </p:sp>
      <p:sp>
        <p:nvSpPr>
          <p:cNvPr id="3" name="Content Placeholder 2"/>
          <p:cNvSpPr>
            <a:spLocks noGrp="1"/>
          </p:cNvSpPr>
          <p:nvPr>
            <p:ph idx="1"/>
          </p:nvPr>
        </p:nvSpPr>
        <p:spPr>
          <a:xfrm>
            <a:off x="7004472" y="1020798"/>
            <a:ext cx="4814147" cy="5053469"/>
          </a:xfrm>
        </p:spPr>
        <p:txBody>
          <a:bodyPr/>
          <a:lstStyle/>
          <a:p>
            <a:pPr marL="0">
              <a:buFont typeface="Arial" pitchFamily="34" charset="0"/>
              <a:buChar char="•"/>
            </a:pPr>
            <a:endParaRPr lang="en-US" sz="2400" dirty="0" smtClean="0"/>
          </a:p>
          <a:p>
            <a:pPr marL="0">
              <a:buFont typeface="Arial" pitchFamily="34" charset="0"/>
              <a:buChar char="•"/>
            </a:pPr>
            <a:r>
              <a:rPr lang="en-US" sz="2400" dirty="0" smtClean="0"/>
              <a:t>What are the barrier survivors with disabilities may face in accessing GBV services?</a:t>
            </a:r>
          </a:p>
          <a:p>
            <a:pPr marL="0">
              <a:buFont typeface="Arial" pitchFamily="34" charset="0"/>
              <a:buChar char="•"/>
            </a:pPr>
            <a:r>
              <a:rPr lang="en-US" sz="2400" dirty="0" smtClean="0"/>
              <a:t>To what extent is you organization/ program currently accessing people with disabilities? </a:t>
            </a:r>
          </a:p>
          <a:p>
            <a:pPr marL="0">
              <a:buFont typeface="Arial" pitchFamily="34" charset="0"/>
              <a:buChar char="•"/>
            </a:pPr>
            <a:r>
              <a:rPr lang="en-US" sz="2400" dirty="0" smtClean="0"/>
              <a:t>What are the positive elements of your program’s response to individuals with disabilities? </a:t>
            </a:r>
          </a:p>
          <a:p>
            <a:pPr marL="0">
              <a:buFont typeface="Arial" pitchFamily="34" charset="0"/>
              <a:buChar char="•"/>
            </a:pPr>
            <a:r>
              <a:rPr lang="en-US" sz="2400" dirty="0" smtClean="0"/>
              <a:t>In what ways can your program improve?</a:t>
            </a:r>
          </a:p>
          <a:p>
            <a:pPr marL="0">
              <a:buFont typeface="Arial" pitchFamily="34" charset="0"/>
              <a:buChar char="•"/>
            </a:pPr>
            <a:endParaRPr lang="en-US" sz="2400" dirty="0"/>
          </a:p>
        </p:txBody>
      </p:sp>
    </p:spTree>
    <p:extLst>
      <p:ext uri="{BB962C8B-B14F-4D97-AF65-F5344CB8AC3E}">
        <p14:creationId xmlns:p14="http://schemas.microsoft.com/office/powerpoint/2010/main" xmlns="" val="3907477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Care</a:t>
            </a:r>
            <a:endParaRPr lang="en-US" dirty="0"/>
          </a:p>
        </p:txBody>
      </p:sp>
      <p:sp>
        <p:nvSpPr>
          <p:cNvPr id="3" name="Content Placeholder 2"/>
          <p:cNvSpPr>
            <a:spLocks noGrp="1"/>
          </p:cNvSpPr>
          <p:nvPr>
            <p:ph idx="1"/>
          </p:nvPr>
        </p:nvSpPr>
        <p:spPr>
          <a:xfrm>
            <a:off x="985838" y="2095500"/>
            <a:ext cx="9720262" cy="4022725"/>
          </a:xfrm>
        </p:spPr>
        <p:txBody>
          <a:bodyPr/>
          <a:lstStyle/>
          <a:p>
            <a:pPr indent="-457200">
              <a:buFont typeface="Arial" pitchFamily="34" charset="0"/>
              <a:buChar char="•"/>
            </a:pPr>
            <a:r>
              <a:rPr lang="en-US" dirty="0" smtClean="0"/>
              <a:t> </a:t>
            </a:r>
            <a:r>
              <a:rPr lang="en-US" dirty="0" smtClean="0">
                <a:solidFill>
                  <a:schemeClr val="tx1"/>
                </a:solidFill>
              </a:rPr>
              <a:t>Stigma and discrimination</a:t>
            </a:r>
          </a:p>
          <a:p>
            <a:pPr indent="-457200">
              <a:buFont typeface="Arial" pitchFamily="34" charset="0"/>
              <a:buChar char="•"/>
            </a:pPr>
            <a:r>
              <a:rPr lang="en-US" dirty="0" smtClean="0">
                <a:solidFill>
                  <a:schemeClr val="tx1"/>
                </a:solidFill>
              </a:rPr>
              <a:t> Communication </a:t>
            </a:r>
          </a:p>
          <a:p>
            <a:pPr indent="-457200">
              <a:buFont typeface="Arial" pitchFamily="34" charset="0"/>
              <a:buChar char="•"/>
            </a:pPr>
            <a:r>
              <a:rPr lang="en-US" dirty="0" smtClean="0">
                <a:solidFill>
                  <a:schemeClr val="tx1"/>
                </a:solidFill>
              </a:rPr>
              <a:t> Lack of capacity amongst service providers</a:t>
            </a:r>
          </a:p>
          <a:p>
            <a:pPr indent="-457200">
              <a:buFont typeface="Arial" pitchFamily="34" charset="0"/>
              <a:buChar char="•"/>
            </a:pPr>
            <a:r>
              <a:rPr lang="en-US" dirty="0" smtClean="0">
                <a:solidFill>
                  <a:schemeClr val="tx1"/>
                </a:solidFill>
              </a:rPr>
              <a:t> Relationship with caregivers</a:t>
            </a:r>
          </a:p>
          <a:p>
            <a:pPr indent="-457200">
              <a:buFont typeface="Arial" pitchFamily="34" charset="0"/>
              <a:buChar char="•"/>
            </a:pPr>
            <a:r>
              <a:rPr lang="en-US" dirty="0" smtClean="0">
                <a:solidFill>
                  <a:schemeClr val="tx1"/>
                </a:solidFill>
              </a:rPr>
              <a:t> Fear of not being believed</a:t>
            </a:r>
          </a:p>
          <a:p>
            <a:pPr indent="-457200">
              <a:buFont typeface="Arial" pitchFamily="34" charset="0"/>
              <a:buChar char="•"/>
            </a:pPr>
            <a:r>
              <a:rPr lang="en-US" dirty="0" smtClean="0">
                <a:solidFill>
                  <a:schemeClr val="tx1"/>
                </a:solidFill>
              </a:rPr>
              <a:t> Physical barriers (</a:t>
            </a:r>
            <a:r>
              <a:rPr lang="en-US" dirty="0" err="1" smtClean="0">
                <a:solidFill>
                  <a:schemeClr val="tx1"/>
                </a:solidFill>
              </a:rPr>
              <a:t>e.g</a:t>
            </a:r>
            <a:r>
              <a:rPr lang="en-US" dirty="0" smtClean="0">
                <a:solidFill>
                  <a:schemeClr val="tx1"/>
                </a:solidFill>
              </a:rPr>
              <a:t> transportation, cost)</a:t>
            </a:r>
          </a:p>
          <a:p>
            <a:pPr indent="-457200">
              <a:buFont typeface="Arial" pitchFamily="34" charset="0"/>
              <a:buChar char="•"/>
            </a:pPr>
            <a:r>
              <a:rPr lang="en-US" dirty="0" smtClean="0">
                <a:solidFill>
                  <a:schemeClr val="tx1"/>
                </a:solidFill>
              </a:rPr>
              <a:t> Challenges to confidentiality </a:t>
            </a:r>
          </a:p>
          <a:p>
            <a:pPr indent="-457200">
              <a:buFont typeface="Arial" pitchFamily="34" charset="0"/>
              <a:buChar char="•"/>
            </a:pPr>
            <a:endParaRPr lang="en-US"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8730</TotalTime>
  <Words>5524</Words>
  <Application>Microsoft Office PowerPoint</Application>
  <PresentationFormat>Custom</PresentationFormat>
  <Paragraphs>475</Paragraphs>
  <Slides>21</Slides>
  <Notes>20</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IRC-Module-Template-V2</vt:lpstr>
      <vt:lpstr>1_IRC-Module-Template-V2</vt:lpstr>
      <vt:lpstr>2_IRC-Module-Template-V2</vt:lpstr>
      <vt:lpstr>Slide 1</vt:lpstr>
      <vt:lpstr>GBV Case management with survivors with disabilities</vt:lpstr>
      <vt:lpstr>objectives</vt:lpstr>
      <vt:lpstr>Understanding disability</vt:lpstr>
      <vt:lpstr>Understanding disability</vt:lpstr>
      <vt:lpstr>Slide 6</vt:lpstr>
      <vt:lpstr>Risk factors for gbv </vt:lpstr>
      <vt:lpstr>Activity: Accessing Survivors with disabilities </vt:lpstr>
      <vt:lpstr>Barriers to Care</vt:lpstr>
      <vt:lpstr>Providing care and support: key issues</vt:lpstr>
      <vt:lpstr>Communication skills </vt:lpstr>
      <vt:lpstr>Communication: Physical impairments </vt:lpstr>
      <vt:lpstr>Communication:  sensory impairment  - hearing</vt:lpstr>
      <vt:lpstr>Communication:  sensory impairment - visual</vt:lpstr>
      <vt:lpstr>Communication: intellectual impairments</vt:lpstr>
      <vt:lpstr>Informed consent</vt:lpstr>
      <vt:lpstr>Informed consent – best interests</vt:lpstr>
      <vt:lpstr>Activity: Working with caregivers</vt:lpstr>
      <vt:lpstr>Working with caregivers</vt:lpstr>
      <vt:lpstr>safety planning</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IRCAdmin</cp:lastModifiedBy>
  <cp:revision>79</cp:revision>
  <dcterms:created xsi:type="dcterms:W3CDTF">2016-02-24T17:55:23Z</dcterms:created>
  <dcterms:modified xsi:type="dcterms:W3CDTF">2017-04-25T18:42:29Z</dcterms:modified>
</cp:coreProperties>
</file>